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410" r:id="rId2"/>
    <p:sldId id="437" r:id="rId3"/>
    <p:sldId id="265" r:id="rId4"/>
    <p:sldId id="270" r:id="rId5"/>
    <p:sldId id="263" r:id="rId6"/>
    <p:sldId id="266" r:id="rId7"/>
    <p:sldId id="415" r:id="rId8"/>
    <p:sldId id="396" r:id="rId9"/>
    <p:sldId id="268" r:id="rId10"/>
    <p:sldId id="397" r:id="rId11"/>
    <p:sldId id="414" r:id="rId12"/>
    <p:sldId id="273" r:id="rId13"/>
    <p:sldId id="272" r:id="rId14"/>
    <p:sldId id="302" r:id="rId15"/>
    <p:sldId id="435" r:id="rId16"/>
    <p:sldId id="425" r:id="rId17"/>
    <p:sldId id="440" r:id="rId18"/>
    <p:sldId id="420" r:id="rId19"/>
    <p:sldId id="431" r:id="rId20"/>
    <p:sldId id="434" r:id="rId21"/>
    <p:sldId id="430" r:id="rId22"/>
    <p:sldId id="416" r:id="rId23"/>
    <p:sldId id="446" r:id="rId24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0419E6-6E59-C045-80A5-8BB4588F1073}">
          <p14:sldIdLst>
            <p14:sldId id="410"/>
            <p14:sldId id="437"/>
            <p14:sldId id="265"/>
            <p14:sldId id="270"/>
            <p14:sldId id="263"/>
            <p14:sldId id="266"/>
            <p14:sldId id="415"/>
            <p14:sldId id="396"/>
            <p14:sldId id="268"/>
            <p14:sldId id="397"/>
            <p14:sldId id="414"/>
            <p14:sldId id="273"/>
            <p14:sldId id="272"/>
            <p14:sldId id="302"/>
            <p14:sldId id="435"/>
            <p14:sldId id="425"/>
            <p14:sldId id="440"/>
            <p14:sldId id="420"/>
            <p14:sldId id="431"/>
            <p14:sldId id="434"/>
            <p14:sldId id="430"/>
            <p14:sldId id="416"/>
            <p14:sldId id="446"/>
          </p14:sldIdLst>
        </p14:section>
        <p14:section name="Backup" id="{6DE30C1A-958C-C64D-B47F-909DF6B89FE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700"/>
    <a:srgbClr val="FFC800"/>
    <a:srgbClr val="D5A004"/>
    <a:srgbClr val="FFFFFF"/>
    <a:srgbClr val="F7FBFD"/>
    <a:srgbClr val="629CE9"/>
    <a:srgbClr val="FCFFFF"/>
    <a:srgbClr val="F8FCFE"/>
    <a:srgbClr val="DCEAF7"/>
    <a:srgbClr val="D7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66302"/>
  </p:normalViewPr>
  <p:slideViewPr>
    <p:cSldViewPr snapToGrid="0">
      <p:cViewPr varScale="1">
        <p:scale>
          <a:sx n="104" d="100"/>
          <a:sy n="104" d="100"/>
        </p:scale>
        <p:origin x="26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E4-F04A-AC0B-A3849FCC7162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E4-F04A-AC0B-A3849FCC7162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3E4-F04A-AC0B-A3849FCC716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45-EC42-BC62-21F8A2717243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37.5</c:v>
                </c:pt>
                <c:pt idx="1">
                  <c:v>30</c:v>
                </c:pt>
                <c:pt idx="2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4-F04A-AC0B-A3849FCC7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E4-F04A-AC0B-A3849FCC7162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E4-F04A-AC0B-A3849FCC7162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3E4-F04A-AC0B-A3849FCC716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45-EC42-BC62-21F8A2717243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37.5</c:v>
                </c:pt>
                <c:pt idx="1">
                  <c:v>30</c:v>
                </c:pt>
                <c:pt idx="2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4-F04A-AC0B-A3849FCC7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57D93-51E6-DE48-BAA4-FCEECCD36DB8}" type="datetimeFigureOut">
              <a:rPr lang="en-CN" smtClean="0"/>
              <a:t>2025/10/21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D8CBA-4261-E445-B251-CC458B214C0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2811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N" dirty="0"/>
              <a:t>Hello everyone. My name is Yuhong. I’m a PhD student at Columbia unversity. Today I’m going to talk about our work: Oasis, pooling PCIe devices over CXL to boost utilization. This is a collaboration with my coauthors from microsoft, university of washington, UIUC and MIT CSAIL.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9B6E-F821-1148-8ABD-99C6297375B2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76857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Compute Express Link, or CXL, standardizes memory transaction over PCIe links.</a:t>
            </a:r>
          </a:p>
          <a:p>
            <a:r>
              <a:rPr lang="en-CN" dirty="0"/>
              <a:t>It has been shown that CXL can improve memory utilization by pooling memory across multiple hosts.</a:t>
            </a:r>
          </a:p>
          <a:p>
            <a:endParaRPr lang="en-CN" dirty="0"/>
          </a:p>
          <a:p>
            <a:r>
              <a:rPr lang="en-CN" dirty="0"/>
              <a:t>Instead of provisioning a fixed amount of memory for each host, CXL allows hosts to connect to a pool of memory through CXL links.</a:t>
            </a:r>
          </a:p>
          <a:p>
            <a:endParaRPr lang="en-CN" dirty="0"/>
          </a:p>
          <a:p>
            <a:r>
              <a:rPr lang="en-CN" dirty="0"/>
              <a:t>Host can dynamically allocate memory from the CXL memory pool based on their demand.</a:t>
            </a:r>
          </a:p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9B6E-F821-1148-8ABD-99C6297375B2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57198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Recent papers show that low-cost memory pools can be built using multi-port CXL devices, rather than using expansive CXL switches.</a:t>
            </a:r>
          </a:p>
          <a:p>
            <a:endParaRPr lang="en-CN" dirty="0"/>
          </a:p>
          <a:p>
            <a:r>
              <a:rPr lang="en-CN" dirty="0"/>
              <a:t>The photo on the left shows a CXL memory device with two ports. Each port can connect to a separate host.</a:t>
            </a:r>
          </a:p>
          <a:p>
            <a:r>
              <a:rPr lang="en-CN" dirty="0"/>
              <a:t>Similarly, the photo on the right shows multiple 4-port CXL devices from Seagate.</a:t>
            </a:r>
          </a:p>
          <a:p>
            <a:endParaRPr lang="en-CN" dirty="0"/>
          </a:p>
          <a:p>
            <a:r>
              <a:rPr lang="en-CN" dirty="0"/>
              <a:t>Thanks to the low cost of multi-port CXL devices, memory pooling with CXL is *already* economically justified because the savings on server memory costs outweight the small device costs</a:t>
            </a: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D8CBA-4261-E445-B251-CC458B214C04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00933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Our key insight is that: once CXL pools are deployed for memory pooling, they can also be used to pool PCIe devices!</a:t>
            </a:r>
          </a:p>
          <a:p>
            <a:endParaRPr lang="en-CN" dirty="0"/>
          </a:p>
          <a:p>
            <a:r>
              <a:rPr lang="en-CN" dirty="0"/>
              <a:t>To do that, besides the pooled memory which is allocated exclusively to each individual host, we can also allocate a small amount of CXL memory that is shared across multiple hosts.</a:t>
            </a:r>
          </a:p>
          <a:p>
            <a:r>
              <a:rPr lang="en-CN" dirty="0"/>
              <a:t>All the hosts can access the shared memory region.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9B6E-F821-1148-8ABD-99C6297375B2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37056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Let say we want to enable host A to use the NIC attached to host D.</a:t>
            </a:r>
          </a:p>
          <a:p>
            <a:endParaRPr lang="en-CN" dirty="0"/>
          </a:p>
          <a:p>
            <a:r>
              <a:rPr lang="en-CN" dirty="0"/>
              <a:t>To do that, we can allocate a request queue in the shared CXL memory region.</a:t>
            </a:r>
          </a:p>
          <a:p>
            <a:r>
              <a:rPr lang="en-CN" dirty="0"/>
              <a:t>Host A can then post requests to the request queue, and the NIC at host D can poll from this queue and perform the requests.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9B6E-F821-1148-8ABD-99C6297375B2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75863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4AF64-A698-4656-3A5C-471751606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92B841-BFB7-A117-A680-A3703F05F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FE108B-5D1C-A02F-C4A2-BC1B51D2F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In Oasis, we build a datapath over the shared CXL memory, which essentially *constructs a logical pool of PCIe devices across the hosts that connect to the same CXL memory pool*.</a:t>
            </a:r>
          </a:p>
          <a:p>
            <a:r>
              <a:rPr lang="en-CN" dirty="0"/>
              <a:t>PCIe devices attached to any host can be used by any other hosts.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313B5-D307-5991-7892-3C4FF865E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9B6E-F821-1148-8ABD-99C6297375B2}" type="slidenum">
              <a:rPr lang="en-CN" smtClean="0"/>
              <a:t>14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49487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By pooling PCIe devices across hosts, Oasis enables higher PCIe device utilization by sharing a smaller set of PCIe devices across hosts. For example, we can provision NIC for only half of the hosts and share those NIC among all the hosts.</a:t>
            </a:r>
          </a:p>
          <a:p>
            <a:endParaRPr lang="en-CN" dirty="0"/>
          </a:p>
          <a:p>
            <a:r>
              <a:rPr lang="en-CN" dirty="0"/>
              <a:t>In addition, Oasis ensures PCIe device fault tolerence *without provisioning redundant devices*, because hosts can fail over to device on other hosts.</a:t>
            </a:r>
          </a:p>
          <a:p>
            <a:endParaRPr lang="en-CN" dirty="0"/>
          </a:p>
          <a:p>
            <a:r>
              <a:rPr lang="en-CN" dirty="0"/>
              <a:t>Next, I’ll talk about the design of the Oasis’s datapath.</a:t>
            </a: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D8CBA-4261-E445-B251-CC458B214C04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85597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4D33F-1DCB-BEC2-6622-0D5BBE239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EBE151-EE74-DA46-4861-4BA6C9A13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680CE2-E9D8-B027-0E2A-DD75EA57F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Oasis’s datapath consists of three components: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N" dirty="0"/>
              <a:t>the frontend driver, which exposes I/O interface to local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N" dirty="0"/>
              <a:t>the backend driver, which runs on hosts with local PCIe devices, is used to forward I/O request and completion between the frontend driver and the PCIe device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N" dirty="0"/>
              <a:t>the frontend driver and the backend driver communicates with each other using message channels over shared CXL memory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N" dirty="0"/>
              <a:t>As an example, I’m going to show how the application can send a network packet using Oasis’s datapath.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N" dirty="0"/>
              <a:t>First, the application writes the packet payload to a buffer in the shared CXL memory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N" dirty="0"/>
              <a:t>It then signals the local frontend driver of the request.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N" dirty="0"/>
              <a:t>The frontend driver then forwards the request to the corresponding backend driver through the message channel, along with the pointer to the payload buffer.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N" dirty="0"/>
              <a:t>After the backend driver polled and received the request, it signals the NIC by invoking the native device driver, which is DPDK in this case.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N" dirty="0"/>
              <a:t>When the NIC is about to send the packet, it issues an DMA to directly read the packet payload from the buffer in shared CXL memory.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N" dirty="0"/>
              <a:t>Since we don’t need to copy packet payload to host local memory, the overhead incurred by Oasis is minimal.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N" dirty="0"/>
              <a:t>*However*, I want to emphasize that implementing a performant message channels accessed by different hosts over shared CXL memory is challenging.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E14FB-0B58-32FC-C0F3-CFC4B3E2A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D8CBA-4261-E445-B251-CC458B214C04}" type="slidenum">
              <a:rPr lang="en-CN" smtClean="0"/>
              <a:t>16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23100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E6A63-F9F0-3332-223A-8A922542F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640FAD-0D53-08A5-68EE-E3A6682E83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433702-B4E6-6B83-44E6-0BD490506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This is because, the CXL memory devices available today *do not* support hardware cache coherence across hosts, because this feature requires expensive changes to both the CPU and the device.</a:t>
            </a:r>
          </a:p>
          <a:p>
            <a:endParaRPr lang="en-CN" dirty="0"/>
          </a:p>
          <a:p>
            <a:r>
              <a:rPr lang="en-CN" dirty="0"/>
              <a:t>Prior work overcome this challenge by bypassing CPU caches entirely. However, we find that such approach has poor performance because every memory access requires a cacheline flush.</a:t>
            </a:r>
          </a:p>
          <a:p>
            <a:endParaRPr lang="en-CN" dirty="0"/>
          </a:p>
          <a:p>
            <a:r>
              <a:rPr lang="en-CN" dirty="0"/>
              <a:t>In Oasis, we design a message channel that is optimized for non coherent shared CXL memory.</a:t>
            </a:r>
          </a:p>
          <a:p>
            <a:r>
              <a:rPr lang="en-CN" dirty="0"/>
              <a:t>We employ several optimizations, which increases the message passing throughput by 29x comparing to bypassing CPU caches.</a:t>
            </a:r>
          </a:p>
          <a:p>
            <a:r>
              <a:rPr lang="en-CN" dirty="0"/>
              <a:t>Please refer to our paper for details.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A37D7-03B1-52DB-F952-49455DA15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D8CBA-4261-E445-B251-CC458B214C04}" type="slidenum">
              <a:rPr lang="en-CN" smtClean="0"/>
              <a:t>17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10178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In the evaluation, we focus on two questions about NIC pooling:</a:t>
            </a:r>
          </a:p>
          <a:p>
            <a:endParaRPr lang="en-CN" dirty="0"/>
          </a:p>
          <a:p>
            <a:r>
              <a:rPr lang="en-CN" dirty="0"/>
              <a:t>...</a:t>
            </a:r>
          </a:p>
          <a:p>
            <a:endParaRPr lang="en-CN" dirty="0"/>
          </a:p>
          <a:p>
            <a:r>
              <a:rPr lang="en-CN" dirty="0"/>
              <a:t>Next, I’m going to talk about the hardware setup for NIC pooling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D8CBA-4261-E445-B251-CC458B214C04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48147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44725-8E00-E7B1-D853-56BE097EA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00084C-38E0-F6E8-1DCB-0CB1010B8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F48B1F-3173-439F-01D2-744D436BE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In our hardware setup, we have two hosts (host A, host B) and also a separate client host. The client host is used to drive network traffic.</a:t>
            </a:r>
          </a:p>
          <a:p>
            <a:endParaRPr lang="en-CN" dirty="0"/>
          </a:p>
          <a:p>
            <a:r>
              <a:rPr lang="en-CN" dirty="0"/>
              <a:t>In the baseline scenario, both host A and host B use their own NIC.</a:t>
            </a:r>
          </a:p>
          <a:p>
            <a:r>
              <a:rPr lang="en-CN" dirty="0"/>
              <a:t>For example, when the client host sends a packet to host A, the packet will be routed to the NIC at host A.</a:t>
            </a:r>
          </a:p>
          <a:p>
            <a:endParaRPr lang="en-CN" dirty="0"/>
          </a:p>
          <a:p>
            <a:r>
              <a:rPr lang="en-CN" dirty="0"/>
              <a:t>In contrary, when using Oasis for NIC pooling, we let host A and host B share a single NIC located at host B.</a:t>
            </a:r>
          </a:p>
          <a:p>
            <a:r>
              <a:rPr lang="en-CN" dirty="0"/>
              <a:t>Host A and host B connect to the same CXL memory pool.</a:t>
            </a:r>
          </a:p>
          <a:p>
            <a:endParaRPr lang="en-CN" dirty="0"/>
          </a:p>
          <a:p>
            <a:r>
              <a:rPr lang="en-CN" dirty="0"/>
              <a:t>Therefore, when the client host communicates with host A, the network traffic goes through the NIC at host B.</a:t>
            </a:r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6290F-7CF3-BA12-CF9C-D6E5BA07E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D8CBA-4261-E445-B251-CC458B214C04}" type="slidenum">
              <a:rPr lang="en-CN" smtClean="0"/>
              <a:t>19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8033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FF9D9-AE3B-1C6F-C92E-177472891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8C6DEC-6A5F-7D30-1254-7DEB98E70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F8ED2-3164-7D68-8BE4-BE48DC5E3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To give quick overview, both memory and PCIe devices such as NIC and SSD account for a large percentage of server CapEx, but they both have low utilization.</a:t>
            </a:r>
          </a:p>
          <a:p>
            <a:endParaRPr lang="en-CN" dirty="0"/>
          </a:p>
          <a:p>
            <a:r>
              <a:rPr lang="en-CN" dirty="0"/>
              <a:t>Prior work shows that, by pooling memory across multiple servers with CXL, the server memory costs can be reduced despite the minor CXL device costs.</a:t>
            </a:r>
          </a:p>
          <a:p>
            <a:endParaRPr lang="en-CN" dirty="0"/>
          </a:p>
          <a:p>
            <a:r>
              <a:rPr lang="en-CN" dirty="0"/>
              <a:t>In this work, we argue that, the same CXL investment for memory pooling can unlock PCIe device pooling at *near-zero extra cost*</a:t>
            </a:r>
          </a:p>
          <a:p>
            <a:endParaRPr lang="en-CN" dirty="0"/>
          </a:p>
          <a:p>
            <a:r>
              <a:rPr lang="en-CN" dirty="0"/>
              <a:t>We build Oasis, the first system to pool PCIe devices across servers over CXL memory pools.</a:t>
            </a:r>
          </a:p>
          <a:p>
            <a:endParaRPr lang="en-CN" dirty="0"/>
          </a:p>
          <a:p>
            <a:r>
              <a:rPr lang="en-CN" dirty="0"/>
              <a:t>Oasis delivers TCO savings, higher PCIe utilization, and device fault tolerance</a:t>
            </a:r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46DBB-E83A-E452-D720-AB46559A0F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D8CBA-4261-E445-B251-CC458B214C04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00843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AD7D9-CFEB-E3D1-EE99-9EE8F5C08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84C38E-FD7E-D8D9-E325-5ABDECFAC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66B20-A015-BDB8-CE9D-BCB52AE3A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To understand the overhead of NIC pooling with Oasis, we run a UDP packet echo microbenchmark between host A and the client host.</a:t>
            </a:r>
          </a:p>
          <a:p>
            <a:r>
              <a:rPr lang="en-CN" dirty="0"/>
              <a:t>We measure the round-trip latency at different throughput.</a:t>
            </a:r>
          </a:p>
          <a:p>
            <a:endParaRPr lang="en-CN" dirty="0"/>
          </a:p>
          <a:p>
            <a:r>
              <a:rPr lang="en-CN" dirty="0"/>
              <a:t>The P50 and P99 latency at different throughput are shown in this figure.</a:t>
            </a:r>
          </a:p>
          <a:p>
            <a:r>
              <a:rPr lang="en-CN" dirty="0"/>
              <a:t>The results show that Oasis only incurs 3-4 us overhead on the round-trip latency.</a:t>
            </a:r>
          </a:p>
          <a:p>
            <a:r>
              <a:rPr lang="en-CN" dirty="0"/>
              <a:t>Note that this overhead is modest given that typical round-trip network latency in datacenter is about 50-100 us. </a:t>
            </a:r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BA3A5-48B6-705B-5193-723E63FAD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D8CBA-4261-E445-B251-CC458B214C04}" type="slidenum">
              <a:rPr lang="en-CN" smtClean="0"/>
              <a:t>20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12535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Lastly, we show that Oasis enables NIC failover with minimal interruption</a:t>
            </a:r>
          </a:p>
          <a:p>
            <a:endParaRPr lang="en-CN" dirty="0"/>
          </a:p>
          <a:p>
            <a:r>
              <a:rPr lang="en-CN" dirty="0"/>
              <a:t>At the beginning, we let host A communicate with the client host using its own NIC.</a:t>
            </a:r>
          </a:p>
          <a:p>
            <a:r>
              <a:rPr lang="en-CN" dirty="0"/>
              <a:t>We then inject NIC failure by disabling the switch port used by host A.</a:t>
            </a:r>
          </a:p>
          <a:p>
            <a:endParaRPr lang="en-CN" dirty="0"/>
          </a:p>
          <a:p>
            <a:r>
              <a:rPr lang="en-CN" dirty="0"/>
              <a:t>The NIC failure will trigger Oasis’s NIC failover, which reroutes the network traffic through the NIC at host B immediately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D8CBA-4261-E445-B251-CC458B214C04}" type="slidenum">
              <a:rPr lang="en-CN" smtClean="0"/>
              <a:t>21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51352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This figure shows the number of lost packets during the entire run. The spike around the 5-th seconds is caused by the NIC failure. As we can see, Oasis minimizes interruption by rerouting the network traffic through another NIC.</a:t>
            </a:r>
          </a:p>
          <a:p>
            <a:endParaRPr lang="en-CN" dirty="0"/>
          </a:p>
          <a:p>
            <a:r>
              <a:rPr lang="en-CN" dirty="0"/>
              <a:t>The figure on the right shows the number of lost packets around the NIC failure moment. The results show that Oasis only takes 38 ms to finish NIC failover.</a:t>
            </a:r>
          </a:p>
          <a:p>
            <a:endParaRPr lang="en-CN" dirty="0"/>
          </a:p>
          <a:p>
            <a:r>
              <a:rPr lang="en-CN" dirty="0"/>
              <a:t>Without failover, a single NIC failure would make the entire host unreachable. Restarting applications on other hosts will take a few seconds at minimum.</a:t>
            </a: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D8CBA-4261-E445-B251-CC458B214C04}" type="slidenum">
              <a:rPr lang="en-CN" smtClean="0"/>
              <a:t>22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59331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C7E29-FA88-A1B0-1156-71D7EA1E3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CE35E2-4135-A772-A30B-E01DE77E65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8A388E-799E-0216-CEA2-53CF0ABEB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To give quick overview, both memory and PCIe devices such as NIC and SSD account for a large percentage of server CapEx, but they both have low utilization.</a:t>
            </a:r>
          </a:p>
          <a:p>
            <a:endParaRPr lang="en-CN" dirty="0"/>
          </a:p>
          <a:p>
            <a:r>
              <a:rPr lang="en-CN" dirty="0"/>
              <a:t>Prior shows that, by pooling memory across multiple servers with CXL, the server memory costs can be reduced despite the minor CXL device costs.</a:t>
            </a:r>
          </a:p>
          <a:p>
            <a:endParaRPr lang="en-CN" dirty="0"/>
          </a:p>
          <a:p>
            <a:r>
              <a:rPr lang="en-CN" dirty="0"/>
              <a:t>In this work, we argue that, the same CXL investment for memory pooling can unlock PCIe device pooling at *near-zero extra cost*</a:t>
            </a:r>
          </a:p>
          <a:p>
            <a:endParaRPr lang="en-CN" dirty="0"/>
          </a:p>
          <a:p>
            <a:r>
              <a:rPr lang="en-CN" dirty="0"/>
              <a:t>We build Oasis, the first system to pool PCIe devices across servers over CXL memory pools.</a:t>
            </a:r>
          </a:p>
          <a:p>
            <a:endParaRPr lang="en-CN" dirty="0"/>
          </a:p>
          <a:p>
            <a:r>
              <a:rPr lang="en-CN" dirty="0"/>
              <a:t>Oasis delivers immediate TCO savings and higher PCIe utilization</a:t>
            </a:r>
          </a:p>
          <a:p>
            <a:endParaRPr lang="en-CN" dirty="0"/>
          </a:p>
          <a:p>
            <a:r>
              <a:rPr lang="en-CN" dirty="0"/>
              <a:t>(mention failure tolerance)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994CA-ACD6-D7A2-A623-51AD77E0AA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D8CBA-4261-E445-B251-CC458B214C04}" type="slidenum">
              <a:rPr lang="en-CN" smtClean="0"/>
              <a:t>23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1149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8B11D-A529-8EA0-2104-8AA2F9981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B822B1-28B3-B096-FD99-0A3A2E147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4BD115-4044-ABAC-B630-857DCBEDB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Improving the CPU and memory utilization is one of the central topics of systems research.</a:t>
            </a:r>
          </a:p>
          <a:p>
            <a:endParaRPr lang="en-CN" dirty="0"/>
          </a:p>
          <a:p>
            <a:r>
              <a:rPr lang="en-CN" dirty="0"/>
              <a:t>There are lots of work that improves CPU and memory utilization by using memory disaggregation, CPU and memory oversubscription, and better scheduling.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461DA-BCF5-C076-8DD9-15AE58407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9B6E-F821-1148-8ABD-99C6297375B2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4997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257B6-713B-94B5-6621-DFE4F7061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08E43A-37B8-4DA5-444D-15E9BED17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A50175-9EBC-5D72-1842-D0F67DD9E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N" dirty="0"/>
              <a:t>However, PCIe devices are also largely underutilized in CPU clusters, even at peak load.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N" dirty="0"/>
          </a:p>
          <a:p>
            <a:r>
              <a:rPr lang="en-CN" dirty="0"/>
              <a:t>For example, we find that, in datacenters, the peak NIC bandwidth utilization is lower than 15% in aggregate. This is mainly because datacenters often oversubscribe the uplink bandwidth of top-of-rack switches by a 3:1 ratio.</a:t>
            </a:r>
          </a:p>
          <a:p>
            <a:r>
              <a:rPr lang="en-CN" dirty="0"/>
              <a:t>Besides NIC, recent work from Azure also shows that 64% of SSD capacity cannot be allocated even at the peak because hosts do not have extra CPU or memory resources to run more workloads.</a:t>
            </a:r>
          </a:p>
          <a:p>
            <a:endParaRPr lang="en-CN" dirty="0"/>
          </a:p>
          <a:p>
            <a:r>
              <a:rPr lang="en-CN" dirty="0"/>
              <a:t>Note that we conservatively report the peak utilization. The average utilization is often single digit.</a:t>
            </a:r>
          </a:p>
          <a:p>
            <a:endParaRPr lang="en-CN" dirty="0"/>
          </a:p>
          <a:p>
            <a:r>
              <a:rPr lang="en-CN" dirty="0"/>
              <a:t>Despite being largely underutilized, NIC and SSD account for 20-40% of server capex and 26% of server power consumption in CPU clusters.</a:t>
            </a:r>
          </a:p>
          <a:p>
            <a:endParaRPr lang="en-CN" dirty="0"/>
          </a:p>
          <a:p>
            <a:r>
              <a:rPr lang="en-CN" dirty="0"/>
              <a:t>Besides NIC and SSD, accelerators with niche use cases, such as FPGA and SmartSSD, often have very low adoption rate and even lower utilization.</a:t>
            </a:r>
          </a:p>
          <a:p>
            <a:endParaRPr lang="en-CN" dirty="0"/>
          </a:p>
          <a:p>
            <a:r>
              <a:rPr lang="en-CN" dirty="0"/>
              <a:t>In this work, we focus on improving the utilization of PCIe devices in CPU clusters.</a:t>
            </a:r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8A9EF-0793-02E7-761F-3ADB70B17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9B6E-F821-1148-8ABD-99C6297375B2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1503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The key reason that causes the low utilization is the unbalanced resource demand across different hosts.</a:t>
            </a:r>
          </a:p>
          <a:p>
            <a:endParaRPr lang="en-CN" dirty="0"/>
          </a:p>
          <a:p>
            <a:r>
              <a:rPr lang="en-CN" dirty="0"/>
              <a:t>Hosts in the same datacenter row often have the same set of hardware components.</a:t>
            </a:r>
          </a:p>
          <a:p>
            <a:r>
              <a:rPr lang="en-CN" dirty="0"/>
              <a:t>However, each host runs a different set of workloads, which require different combinations of resources.</a:t>
            </a:r>
          </a:p>
          <a:p>
            <a:endParaRPr lang="en-CN" dirty="0"/>
          </a:p>
          <a:p>
            <a:r>
              <a:rPr lang="en-CN" dirty="0"/>
              <a:t>When provisioning PCIe devices to each host, datacenter operators need to provision resources based on the per-host peak demand at each dimension.</a:t>
            </a:r>
          </a:p>
          <a:p>
            <a:endParaRPr lang="en-CN" dirty="0"/>
          </a:p>
          <a:p>
            <a:r>
              <a:rPr lang="en-CN" dirty="0"/>
              <a:t>Note that idle PCIe device at one host cannot be used by other hosts</a:t>
            </a:r>
          </a:p>
          <a:p>
            <a:endParaRPr lang="en-CN" dirty="0"/>
          </a:p>
          <a:p>
            <a:r>
              <a:rPr lang="en-CN" dirty="0"/>
              <a:t>In addition, to handle device failures, it is common to provision redundant devices. However, since it is unlikely that most hosts experience device failure, the redundancy also lead to the overall underutilization.</a:t>
            </a:r>
          </a:p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9B6E-F821-1148-8ABD-99C6297375B2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6148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0BF94-DF8A-2808-4E20-36D54A70B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AABBB-810E-C349-91B6-B0236A191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CC99B9-AB85-D940-9DA6-1D60F6F62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To avoid overprovisioning PCIe resources for each host, one promising solution is to pool PCIe devices so that they are shared across multiple hosts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7676F-CD15-4BD5-A422-3EC913D82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9B6E-F821-1148-8ABD-99C6297375B2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7893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5251A-3636-D362-6009-DB6840052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64BF2A-3363-DD19-6703-0CF6405E0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ED6FA4-F6E5-12D2-5811-61EB5DDC0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N" dirty="0"/>
              <a:t>To avoid overprovisioning PCIe resources for each host, one promising solution is to pool PCIe devices so that they are shared across multiple hosts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N" dirty="0"/>
              <a:t>By allowing hosts to share the same set of PCIe devices, pooling improves PCIe device utilization.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N" dirty="0"/>
              <a:t>Pooling also ensures fault tolerance as hosts can failover between devices</a:t>
            </a:r>
          </a:p>
          <a:p>
            <a:endParaRPr lang="en-CN" dirty="0"/>
          </a:p>
          <a:p>
            <a:r>
              <a:rPr lang="en-CN" dirty="0"/>
              <a:t>But, how can we implement PCIe pooling today?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A068D-C47D-B7A9-BBED-61AC548645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9B6E-F821-1148-8ABD-99C6297375B2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50449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In fact, there are limited existing options to pool PCIe devices.</a:t>
            </a:r>
          </a:p>
          <a:p>
            <a:endParaRPr lang="en-CN" dirty="0"/>
          </a:p>
          <a:p>
            <a:r>
              <a:rPr lang="en-CN" dirty="0"/>
              <a:t>The first option is using PCIe switches.</a:t>
            </a:r>
          </a:p>
          <a:p>
            <a:r>
              <a:rPr lang="en-CN" dirty="0"/>
              <a:t>Hosts and PCIe devices can both connect to PCIe switches, which allows hosts to access any device in the pool.</a:t>
            </a:r>
          </a:p>
          <a:p>
            <a:r>
              <a:rPr lang="en-CN" dirty="0"/>
              <a:t>However, deploying PCIe switches is very expensive.</a:t>
            </a:r>
          </a:p>
          <a:p>
            <a:r>
              <a:rPr lang="en-CN" dirty="0"/>
              <a:t>For example, deploying a PCIe switch for a rack requires purchasing the PCIe switch, the switch software, host adapter cards, and cabling, which can easily exceed 80,000 dollar for a single rack.</a:t>
            </a:r>
          </a:p>
          <a:p>
            <a:r>
              <a:rPr lang="en-CN" dirty="0"/>
              <a:t>This high cost can easily outweigh the cost saving of pooling. </a:t>
            </a:r>
          </a:p>
          <a:p>
            <a:endParaRPr lang="en-CN" dirty="0"/>
          </a:p>
          <a:p>
            <a:r>
              <a:rPr lang="en-CN" dirty="0"/>
              <a:t>The other option is to let the host access remote PCIe devices over RDMA.</a:t>
            </a:r>
          </a:p>
          <a:p>
            <a:r>
              <a:rPr lang="en-CN" dirty="0"/>
              <a:t>For example, many cloud providers offer remote SSDs over RDMA.</a:t>
            </a:r>
          </a:p>
          <a:p>
            <a:r>
              <a:rPr lang="en-CN" dirty="0"/>
              <a:t>However, this approach assumes that each host has a NIC, which means it does not support NIC pooling.</a:t>
            </a:r>
          </a:p>
          <a:p>
            <a:r>
              <a:rPr lang="en-CN" dirty="0"/>
              <a:t>In addition, RDMA incurs high latency overhead especially at the tail.</a:t>
            </a:r>
          </a:p>
          <a:p>
            <a:endParaRPr lang="en-CN" dirty="0"/>
          </a:p>
          <a:p>
            <a:r>
              <a:rPr lang="en-CN" dirty="0"/>
              <a:t>None of the existing options to pool PCIe devices is practical.</a:t>
            </a:r>
          </a:p>
          <a:p>
            <a:endParaRPr lang="en-CN" dirty="0"/>
          </a:p>
          <a:p>
            <a:r>
              <a:rPr lang="en-CN" dirty="0"/>
              <a:t>Before showing our solution to pool PCIe devices, let me give some quick background on pooling memory.</a:t>
            </a: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9B6E-F821-1148-8ABD-99C6297375B2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335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Compute Express Link, or CXL, standardizes memory transaction over PCIe links.</a:t>
            </a:r>
          </a:p>
          <a:p>
            <a:r>
              <a:rPr lang="en-CN" dirty="0"/>
              <a:t>It has been shown that CXL can improve memory utilization by pooling memory across multiple hosts.</a:t>
            </a:r>
          </a:p>
          <a:p>
            <a:endParaRPr lang="en-CN" dirty="0"/>
          </a:p>
          <a:p>
            <a:r>
              <a:rPr lang="en-CN" dirty="0"/>
              <a:t>Instead of provisioning a fixed amount of memory for each host, CXL allows hosts to connect to a pool of memory through CXL links.</a:t>
            </a:r>
          </a:p>
          <a:p>
            <a:endParaRPr lang="en-CN" dirty="0"/>
          </a:p>
          <a:p>
            <a:r>
              <a:rPr lang="en-CN" dirty="0"/>
              <a:t>Host can dynamically allocate memory from the CXL memory pool based on their demand.</a:t>
            </a: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9B6E-F821-1148-8ABD-99C6297375B2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4868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5E22-2C3D-524D-4A77-B60BD55B5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28FA2-27A8-DE5A-4B86-BA03DAFCE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B653E-B32C-9DD0-2F6A-E5B709D5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7C2-B310-F644-8A78-9EF693629E48}" type="datetimeFigureOut">
              <a:rPr lang="en-CN" smtClean="0"/>
              <a:t>2025/10/21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A8446-9895-9EB7-8BD2-8223E427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05AB-9342-0826-DBCB-BDEEED9D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FCF-F787-9D43-8794-78AAC7FD569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3307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20B3-6723-2D42-05D8-CD27A779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F5AB4-A777-F25F-B83F-3AC9C30F9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80E21-B700-28D0-4AF9-A6370B4C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7C2-B310-F644-8A78-9EF693629E48}" type="datetimeFigureOut">
              <a:rPr lang="en-CN" smtClean="0"/>
              <a:t>2025/10/21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01C47-332D-169A-6DA9-F39651D3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FEAC3-B3CF-55C8-CA44-9E00361C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FCF-F787-9D43-8794-78AAC7FD569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9863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270631-C0F6-7260-5F76-B4F6B8BAF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D7F0C-BE42-082C-22A7-ADF0A66BA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90968-DAAB-7348-51F7-3783B566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7C2-B310-F644-8A78-9EF693629E48}" type="datetimeFigureOut">
              <a:rPr lang="en-CN" smtClean="0"/>
              <a:t>2025/10/21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DE5AB-C159-2161-145F-FA88C8BC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27A40-AFA2-9A40-4E70-862A32A3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FCF-F787-9D43-8794-78AAC7FD569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0848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495B0-FBBB-045E-632A-2A254C224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127C9-BD9E-BE12-C7A9-E9CFED4F5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2B343-3EEA-4302-AD9D-6525BF57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7C2-B310-F644-8A78-9EF693629E48}" type="datetimeFigureOut">
              <a:rPr lang="en-CN" smtClean="0"/>
              <a:t>2025/10/21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33C08-EADA-E689-8286-68D1E597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C8F46-DE8D-9CBC-84FA-1918C128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FCF-F787-9D43-8794-78AAC7FD569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3600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7C0F-E1C7-6EE0-E770-D58A410F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0B80F-DE8C-B575-02D3-F29C62FD3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E0185-E206-997B-FBB6-64FF71E52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7C2-B310-F644-8A78-9EF693629E48}" type="datetimeFigureOut">
              <a:rPr lang="en-CN" smtClean="0"/>
              <a:t>2025/10/21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64D42-5DCF-6332-97C6-77FCC2B2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F6453-0D59-1D4C-2747-38EA2D85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FCF-F787-9D43-8794-78AAC7FD569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5648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CED9-0BB6-9DEC-4004-62526778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0CAD2-69EB-3953-BEB2-66C389447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0C705-43FB-ED83-535C-430FC610C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085B4-0805-8D5F-3AA6-84F95998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7C2-B310-F644-8A78-9EF693629E48}" type="datetimeFigureOut">
              <a:rPr lang="en-CN" smtClean="0"/>
              <a:t>2025/10/21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DB0A2-7069-4E11-4DFA-1F972F54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6D3ED-1345-C9CD-C473-A7F71F1D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FCF-F787-9D43-8794-78AAC7FD569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4153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58FE-39DC-8C9B-BEDB-1A1B516E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4B8F2-6204-CD4F-1541-B2ED84BDF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EFA85-A712-0100-2A54-D29C87BE8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B0F96-A258-ACAD-72CA-195DE4EE0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C983B-0DE2-E430-5E1B-A5E4B6505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CEDE67-9501-5975-E4B4-12EEE28C2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7C2-B310-F644-8A78-9EF693629E48}" type="datetimeFigureOut">
              <a:rPr lang="en-CN" smtClean="0"/>
              <a:t>2025/10/21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89CB41-21B1-6F5D-BAF0-E705031F3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E49CE9-E8B8-BB9A-170B-9AE49F9D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FCF-F787-9D43-8794-78AAC7FD569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3897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BE4F3-C8F2-FB1F-095E-9F1661D37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BFB61-10BE-82B7-F54D-B1C8FABE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7C2-B310-F644-8A78-9EF693629E48}" type="datetimeFigureOut">
              <a:rPr lang="en-CN" smtClean="0"/>
              <a:t>2025/10/21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C11AD-72D6-A8AC-6A36-408FD5ED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7E51A-07F1-7867-5A39-6F2640D8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FCF-F787-9D43-8794-78AAC7FD569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6493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E20D74-0AEF-D31A-DF56-C6ED785B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7C2-B310-F644-8A78-9EF693629E48}" type="datetimeFigureOut">
              <a:rPr lang="en-CN" smtClean="0"/>
              <a:t>2025/10/21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7D5DC-D3A8-C90D-3AFA-B5A5C6F2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53B2E-8694-1C5E-D906-FEC3A975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FCF-F787-9D43-8794-78AAC7FD569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4546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7E08-3895-A760-714E-CFDF0D2A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C3C9A-297E-0CE4-8BA5-40F3283BD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88D77-10E3-7363-6DD0-F5D8F5EBE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485C8-B119-4421-51B4-0F7F2DCC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7C2-B310-F644-8A78-9EF693629E48}" type="datetimeFigureOut">
              <a:rPr lang="en-CN" smtClean="0"/>
              <a:t>2025/10/21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C5BBE-A686-01FE-4D99-95D868CE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121E4-7DA2-D5BF-44C6-329FDD6C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FCF-F787-9D43-8794-78AAC7FD569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1287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B15A-9953-2F86-47DB-6AFC5BC31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1C616-A98A-08DC-6474-50A64DF96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4B5E6-5136-3B36-4D53-99740A25E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0DEBF-4758-789E-9695-E38D5318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7C2-B310-F644-8A78-9EF693629E48}" type="datetimeFigureOut">
              <a:rPr lang="en-CN" smtClean="0"/>
              <a:t>2025/10/21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D5F66-1F44-7D32-491C-7F712C10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E7B84-5913-41BC-6E9B-6D8D18BC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FCF-F787-9D43-8794-78AAC7FD569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9511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2D55B-81C9-DC6C-D859-83BF29C2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D00D6-A7FD-B31C-0F88-BE88EB47C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4A8B1-1B1B-9FC9-9263-E6BD2CB44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00B7C2-B310-F644-8A78-9EF693629E48}" type="datetimeFigureOut">
              <a:rPr lang="en-CN" smtClean="0"/>
              <a:t>2025/10/21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23C81-F604-CE79-FEDD-236811C6E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BC82-E062-1043-0951-55C0065D7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BC7FCF-F787-9D43-8794-78AAC7FD569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3804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2997-69CF-6216-CD11-A523BFB98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23" y="1181500"/>
            <a:ext cx="10871153" cy="2387600"/>
          </a:xfrm>
        </p:spPr>
        <p:txBody>
          <a:bodyPr>
            <a:normAutofit/>
          </a:bodyPr>
          <a:lstStyle/>
          <a:p>
            <a:r>
              <a:rPr lang="en-US" sz="7000" dirty="0"/>
              <a:t>Oasis: Pooling PCIe Devices Over CXL to Boost Utilization</a:t>
            </a:r>
            <a:endParaRPr lang="en-CN" sz="7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40AF1-2D1D-B7BC-3194-5B3C7D141FBA}"/>
              </a:ext>
            </a:extLst>
          </p:cNvPr>
          <p:cNvSpPr txBox="1"/>
          <p:nvPr/>
        </p:nvSpPr>
        <p:spPr>
          <a:xfrm>
            <a:off x="737087" y="6112813"/>
            <a:ext cx="1086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i="1" dirty="0"/>
              <a:t>Columbia University                  Microsoft                  University of Washington                   UIUC                    MIT CSAIL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7400C-808E-B7E8-192D-DBB794EEA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95" y="6139189"/>
            <a:ext cx="279951" cy="266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B70BF8-B6BB-9DF8-4B69-754B6DA25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833" y="6173903"/>
            <a:ext cx="253572" cy="2471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5CDC9A-5FD6-54F7-7095-AF88CA00A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7722" y="6186495"/>
            <a:ext cx="360489" cy="1933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AC859F-8269-80F7-8762-8997E76C0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230" y="6182341"/>
            <a:ext cx="152057" cy="2150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C75D5A-B179-188D-2996-4E97897565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6082" y="6193131"/>
            <a:ext cx="253572" cy="1769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77EA72-EDB6-8398-7B46-D09459857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801" y="4344408"/>
            <a:ext cx="279951" cy="2664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E0A373-BCDE-A5E8-B6F4-D7B0B62EC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974" y="4349008"/>
            <a:ext cx="253572" cy="2471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E8B409-BC29-82E5-0136-6595A7770A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461" y="4375635"/>
            <a:ext cx="253572" cy="1769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583767-3C31-C72F-7C4E-5B3E999FA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2851" y="4340545"/>
            <a:ext cx="253572" cy="2471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4573D5-0221-1941-9A81-F9388663F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88" y="4843726"/>
            <a:ext cx="253572" cy="2471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A2A54AD-87CA-0D48-9D2C-B124C8C8A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693" y="4822920"/>
            <a:ext cx="253572" cy="2471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C885AF-2185-9EAD-5A93-086C0ECA6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804" y="5361784"/>
            <a:ext cx="152057" cy="21504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3F7F8E-776D-B0BF-9DAC-872B980C7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609" y="5361784"/>
            <a:ext cx="360489" cy="1933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E58E5C2-2F4E-3433-1F47-69F2F012D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409" y="5308380"/>
            <a:ext cx="279951" cy="2664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2F338-9BAA-39BF-CBF7-CC708FE7ABFA}"/>
              </a:ext>
            </a:extLst>
          </p:cNvPr>
          <p:cNvSpPr txBox="1"/>
          <p:nvPr/>
        </p:nvSpPr>
        <p:spPr>
          <a:xfrm>
            <a:off x="1408357" y="4240201"/>
            <a:ext cx="22997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600" b="1" dirty="0"/>
              <a:t>Yuhong Zhong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3F593-091A-37EF-F19C-A709F9C521AD}"/>
              </a:ext>
            </a:extLst>
          </p:cNvPr>
          <p:cNvSpPr txBox="1"/>
          <p:nvPr/>
        </p:nvSpPr>
        <p:spPr>
          <a:xfrm>
            <a:off x="4557548" y="4240201"/>
            <a:ext cx="24649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600" dirty="0"/>
              <a:t>Daniel S. Berger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D3665F-F708-543A-51B4-E949C392BE43}"/>
              </a:ext>
            </a:extLst>
          </p:cNvPr>
          <p:cNvSpPr txBox="1"/>
          <p:nvPr/>
        </p:nvSpPr>
        <p:spPr>
          <a:xfrm>
            <a:off x="7914973" y="4240200"/>
            <a:ext cx="26132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ptos" panose="020B0004020202020204" pitchFamily="34" charset="0"/>
              </a:rPr>
              <a:t>Pantea Zardoshti</a:t>
            </a:r>
            <a:endParaRPr lang="en-C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5C1FB2-EF56-4B69-1371-35E9D183CB70}"/>
              </a:ext>
            </a:extLst>
          </p:cNvPr>
          <p:cNvSpPr txBox="1"/>
          <p:nvPr/>
        </p:nvSpPr>
        <p:spPr>
          <a:xfrm>
            <a:off x="1386812" y="4709518"/>
            <a:ext cx="23428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ptos" panose="020B0004020202020204" pitchFamily="34" charset="0"/>
              </a:rPr>
              <a:t>Enrique Saurez</a:t>
            </a:r>
            <a:endParaRPr lang="en-CN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0C8603-E932-6FC4-126A-8E9B60FDE260}"/>
              </a:ext>
            </a:extLst>
          </p:cNvPr>
          <p:cNvSpPr txBox="1"/>
          <p:nvPr/>
        </p:nvSpPr>
        <p:spPr>
          <a:xfrm>
            <a:off x="4831576" y="4709517"/>
            <a:ext cx="21175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ptos" panose="020B0004020202020204" pitchFamily="34" charset="0"/>
              </a:rPr>
              <a:t>Jacob Nelson</a:t>
            </a:r>
            <a:endParaRPr lang="en-CN" sz="2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BD0A9-C21E-E026-4751-BE40DADC0E15}"/>
              </a:ext>
            </a:extLst>
          </p:cNvPr>
          <p:cNvSpPr txBox="1"/>
          <p:nvPr/>
        </p:nvSpPr>
        <p:spPr>
          <a:xfrm>
            <a:off x="8084215" y="4716105"/>
            <a:ext cx="23022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ptos" panose="020B0004020202020204" pitchFamily="34" charset="0"/>
              </a:rPr>
              <a:t>Dan R. K. Ports</a:t>
            </a:r>
            <a:endParaRPr lang="en-CN" sz="2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AC797D-A124-0FF3-3262-280C2C97D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239" y="4832162"/>
            <a:ext cx="253572" cy="2471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53B521-2902-BF94-C8F8-A85D72ECA58B}"/>
              </a:ext>
            </a:extLst>
          </p:cNvPr>
          <p:cNvSpPr txBox="1"/>
          <p:nvPr/>
        </p:nvSpPr>
        <p:spPr>
          <a:xfrm>
            <a:off x="1246805" y="5212213"/>
            <a:ext cx="26228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ptos" panose="020B0004020202020204" pitchFamily="34" charset="0"/>
              </a:rPr>
              <a:t>Antonis Psistakis</a:t>
            </a:r>
            <a:endParaRPr lang="en-CN" sz="2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578FD-6815-4DD3-DB31-91EED402AA26}"/>
              </a:ext>
            </a:extLst>
          </p:cNvPr>
          <p:cNvSpPr txBox="1"/>
          <p:nvPr/>
        </p:nvSpPr>
        <p:spPr>
          <a:xfrm>
            <a:off x="4880742" y="5223084"/>
            <a:ext cx="19850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ptos" panose="020B0004020202020204" pitchFamily="34" charset="0"/>
              </a:rPr>
              <a:t>Joshua Fried</a:t>
            </a:r>
            <a:endParaRPr lang="en-CN" sz="2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C9561C-8FC6-3F4C-32A1-1BBC8828A581}"/>
              </a:ext>
            </a:extLst>
          </p:cNvPr>
          <p:cNvSpPr txBox="1"/>
          <p:nvPr/>
        </p:nvSpPr>
        <p:spPr>
          <a:xfrm>
            <a:off x="8301725" y="5212214"/>
            <a:ext cx="17617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ptos" panose="020B0004020202020204" pitchFamily="34" charset="0"/>
              </a:rPr>
              <a:t>Asaf Cidon</a:t>
            </a:r>
            <a:endParaRPr lang="en-CN" sz="2600" dirty="0"/>
          </a:p>
        </p:txBody>
      </p:sp>
    </p:spTree>
    <p:extLst>
      <p:ext uri="{BB962C8B-B14F-4D97-AF65-F5344CB8AC3E}">
        <p14:creationId xmlns:p14="http://schemas.microsoft.com/office/powerpoint/2010/main" val="945726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50325-2C87-5D95-EF1D-49491BC24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B92048B-B61E-A703-75EB-4F67D33B4A40}"/>
              </a:ext>
            </a:extLst>
          </p:cNvPr>
          <p:cNvSpPr/>
          <p:nvPr/>
        </p:nvSpPr>
        <p:spPr>
          <a:xfrm>
            <a:off x="4674419" y="1949814"/>
            <a:ext cx="2474011" cy="3909571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7B200-1704-C13B-3390-0974AB47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334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CXL to Pool Memory for Memory Utilization</a:t>
            </a:r>
            <a:endParaRPr lang="en-CN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B1917-61F4-7AAE-26A5-E82E7704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DB3C-AEE1-5547-B414-BA537C1088FE}" type="slidenum">
              <a:rPr lang="en-CN" smtClean="0"/>
              <a:t>10</a:t>
            </a:fld>
            <a:endParaRPr lang="en-C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5821D6-5BE2-5CAA-C8B0-C637882D2AEF}"/>
              </a:ext>
            </a:extLst>
          </p:cNvPr>
          <p:cNvSpPr txBox="1"/>
          <p:nvPr/>
        </p:nvSpPr>
        <p:spPr>
          <a:xfrm>
            <a:off x="4457372" y="1385564"/>
            <a:ext cx="2908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CXL Memory Pool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9D4B91-655B-EC1E-040E-C5B796963C1C}"/>
              </a:ext>
            </a:extLst>
          </p:cNvPr>
          <p:cNvGrpSpPr/>
          <p:nvPr/>
        </p:nvGrpSpPr>
        <p:grpSpPr>
          <a:xfrm>
            <a:off x="762850" y="1956981"/>
            <a:ext cx="3126562" cy="1755896"/>
            <a:chOff x="756137" y="1954457"/>
            <a:chExt cx="3126562" cy="175589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3EF4240-683A-0C37-24EE-59DD00F8A4EB}"/>
                </a:ext>
              </a:extLst>
            </p:cNvPr>
            <p:cNvSpPr/>
            <p:nvPr/>
          </p:nvSpPr>
          <p:spPr>
            <a:xfrm>
              <a:off x="756137" y="1954457"/>
              <a:ext cx="3126562" cy="1755896"/>
            </a:xfrm>
            <a:prstGeom prst="roundRect">
              <a:avLst/>
            </a:prstGeom>
            <a:solidFill>
              <a:srgbClr val="F6FAF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1F1A062-7081-A09E-8C28-55411F687C9C}"/>
                </a:ext>
              </a:extLst>
            </p:cNvPr>
            <p:cNvSpPr/>
            <p:nvPr/>
          </p:nvSpPr>
          <p:spPr>
            <a:xfrm>
              <a:off x="2015832" y="2158459"/>
              <a:ext cx="558389" cy="626743"/>
            </a:xfrm>
            <a:prstGeom prst="roundRect">
              <a:avLst/>
            </a:prstGeom>
            <a:solidFill>
              <a:srgbClr val="5A5D6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72355B-54CF-FD97-10F6-89D75DEC4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5107" y="2072718"/>
              <a:ext cx="287759" cy="71931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854A6F8-4107-011B-83DD-B8B8532EE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8746" y="2072718"/>
              <a:ext cx="287759" cy="719318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063F22A-1313-E037-67D5-FE21DF1C6DE1}"/>
                </a:ext>
              </a:extLst>
            </p:cNvPr>
            <p:cNvCxnSpPr/>
            <p:nvPr/>
          </p:nvCxnSpPr>
          <p:spPr>
            <a:xfrm flipV="1">
              <a:off x="2126813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F9DEF7F-7865-FA5C-3FC6-E4225129E8DA}"/>
                </a:ext>
              </a:extLst>
            </p:cNvPr>
            <p:cNvCxnSpPr/>
            <p:nvPr/>
          </p:nvCxnSpPr>
          <p:spPr>
            <a:xfrm flipV="1">
              <a:off x="2242359" y="2080017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9E0C2A-AD0D-17C4-3C5D-A661F2689F8B}"/>
                </a:ext>
              </a:extLst>
            </p:cNvPr>
            <p:cNvCxnSpPr/>
            <p:nvPr/>
          </p:nvCxnSpPr>
          <p:spPr>
            <a:xfrm flipV="1">
              <a:off x="2361133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7E2F13-3E5A-2E5A-F7A2-4B4610BF75E7}"/>
                </a:ext>
              </a:extLst>
            </p:cNvPr>
            <p:cNvCxnSpPr/>
            <p:nvPr/>
          </p:nvCxnSpPr>
          <p:spPr>
            <a:xfrm flipV="1">
              <a:off x="2465394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5091BA-C1C7-53BB-11AE-9CDEB0CB2611}"/>
                </a:ext>
              </a:extLst>
            </p:cNvPr>
            <p:cNvCxnSpPr/>
            <p:nvPr/>
          </p:nvCxnSpPr>
          <p:spPr>
            <a:xfrm flipV="1">
              <a:off x="2126813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641A62-263F-1B48-1291-6A97E5D26231}"/>
                </a:ext>
              </a:extLst>
            </p:cNvPr>
            <p:cNvCxnSpPr/>
            <p:nvPr/>
          </p:nvCxnSpPr>
          <p:spPr>
            <a:xfrm flipV="1">
              <a:off x="2242359" y="2789267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41AB153-8BAE-7695-22B5-0500E58A0B5D}"/>
                </a:ext>
              </a:extLst>
            </p:cNvPr>
            <p:cNvCxnSpPr/>
            <p:nvPr/>
          </p:nvCxnSpPr>
          <p:spPr>
            <a:xfrm flipV="1">
              <a:off x="2361133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CC89829-3CD3-0C80-13B1-D8F1DAC27318}"/>
                </a:ext>
              </a:extLst>
            </p:cNvPr>
            <p:cNvCxnSpPr/>
            <p:nvPr/>
          </p:nvCxnSpPr>
          <p:spPr>
            <a:xfrm flipV="1">
              <a:off x="2465394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8830A82-F01F-16AC-59EE-A58409C2EA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304516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695E540-7A4F-B8E8-8205-52E6BBC131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40797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35E97E-46F2-71CE-B29F-83DD6AF929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641659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B5E080E-7DE1-675D-C2A7-A7BAC4AB60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52603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B139317-982A-34BA-B8ED-77BAE1BC22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304516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32A02CF-5C89-AC5F-C9C2-7BE6BA1A01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40797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4DE769A-3631-5408-FE7A-F895DE51B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641659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3EDAC8E-5EA5-E20C-FAE9-D542A41395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52603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id="{7501A344-7643-CE58-110D-A782740E54E5}"/>
              </a:ext>
            </a:extLst>
          </p:cNvPr>
          <p:cNvSpPr txBox="1"/>
          <p:nvPr/>
        </p:nvSpPr>
        <p:spPr>
          <a:xfrm>
            <a:off x="1709227" y="1476470"/>
            <a:ext cx="1210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A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E0BC4FC-5ADC-9105-5EAA-5E5211A49DD4}"/>
              </a:ext>
            </a:extLst>
          </p:cNvPr>
          <p:cNvSpPr txBox="1"/>
          <p:nvPr/>
        </p:nvSpPr>
        <p:spPr>
          <a:xfrm>
            <a:off x="8873230" y="1463317"/>
            <a:ext cx="1214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B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68EFEBB-32F4-7784-4BFB-88ADF9C93065}"/>
              </a:ext>
            </a:extLst>
          </p:cNvPr>
          <p:cNvSpPr txBox="1"/>
          <p:nvPr/>
        </p:nvSpPr>
        <p:spPr>
          <a:xfrm>
            <a:off x="1629764" y="5833130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C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9A0B8852-16AC-70C1-81A1-27BD0BE4F2A4}"/>
              </a:ext>
            </a:extLst>
          </p:cNvPr>
          <p:cNvSpPr txBox="1"/>
          <p:nvPr/>
        </p:nvSpPr>
        <p:spPr>
          <a:xfrm>
            <a:off x="9001573" y="5801778"/>
            <a:ext cx="124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D</a:t>
            </a: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4DF419F-FE0F-3447-49E7-D513F768DB34}"/>
              </a:ext>
            </a:extLst>
          </p:cNvPr>
          <p:cNvGrpSpPr/>
          <p:nvPr/>
        </p:nvGrpSpPr>
        <p:grpSpPr>
          <a:xfrm>
            <a:off x="762850" y="4103490"/>
            <a:ext cx="3126562" cy="1755896"/>
            <a:chOff x="756137" y="1954457"/>
            <a:chExt cx="3126562" cy="1755896"/>
          </a:xfrm>
        </p:grpSpPr>
        <p:sp>
          <p:nvSpPr>
            <p:cNvPr id="219" name="Rounded Rectangle 218">
              <a:extLst>
                <a:ext uri="{FF2B5EF4-FFF2-40B4-BE49-F238E27FC236}">
                  <a16:creationId xmlns:a16="http://schemas.microsoft.com/office/drawing/2014/main" id="{003F6B0E-C04E-4B2B-1A1F-59C6D1788E32}"/>
                </a:ext>
              </a:extLst>
            </p:cNvPr>
            <p:cNvSpPr/>
            <p:nvPr/>
          </p:nvSpPr>
          <p:spPr>
            <a:xfrm>
              <a:off x="756137" y="1954457"/>
              <a:ext cx="3126562" cy="1755896"/>
            </a:xfrm>
            <a:prstGeom prst="roundRect">
              <a:avLst/>
            </a:prstGeom>
            <a:solidFill>
              <a:srgbClr val="F6FAF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220" name="Rounded Rectangle 219">
              <a:extLst>
                <a:ext uri="{FF2B5EF4-FFF2-40B4-BE49-F238E27FC236}">
                  <a16:creationId xmlns:a16="http://schemas.microsoft.com/office/drawing/2014/main" id="{D6A52D40-86E9-0769-B873-982248E6A0C8}"/>
                </a:ext>
              </a:extLst>
            </p:cNvPr>
            <p:cNvSpPr/>
            <p:nvPr/>
          </p:nvSpPr>
          <p:spPr>
            <a:xfrm>
              <a:off x="2015832" y="2158459"/>
              <a:ext cx="558389" cy="626743"/>
            </a:xfrm>
            <a:prstGeom prst="roundRect">
              <a:avLst/>
            </a:prstGeom>
            <a:solidFill>
              <a:srgbClr val="5A5D6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9EC2ABD6-605D-01CD-2BB5-31BD3ADF8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5107" y="2072718"/>
              <a:ext cx="287759" cy="719318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798DC362-1F64-F493-77A9-8C18945FA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8746" y="2072718"/>
              <a:ext cx="287759" cy="719318"/>
            </a:xfrm>
            <a:prstGeom prst="rect">
              <a:avLst/>
            </a:prstGeom>
          </p:spPr>
        </p:pic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D966566D-31D4-BB49-2702-5C6B1EDDC08A}"/>
                </a:ext>
              </a:extLst>
            </p:cNvPr>
            <p:cNvCxnSpPr/>
            <p:nvPr/>
          </p:nvCxnSpPr>
          <p:spPr>
            <a:xfrm flipV="1">
              <a:off x="2126813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8E01C677-1E08-48C9-D698-6CA2E4565FDA}"/>
                </a:ext>
              </a:extLst>
            </p:cNvPr>
            <p:cNvCxnSpPr/>
            <p:nvPr/>
          </p:nvCxnSpPr>
          <p:spPr>
            <a:xfrm flipV="1">
              <a:off x="2242359" y="2080017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710FCFCB-6229-6CC4-5D27-24FF5D50B4AE}"/>
                </a:ext>
              </a:extLst>
            </p:cNvPr>
            <p:cNvCxnSpPr/>
            <p:nvPr/>
          </p:nvCxnSpPr>
          <p:spPr>
            <a:xfrm flipV="1">
              <a:off x="2361133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59D3AC19-79B6-D718-C1FB-30ED2F0902FA}"/>
                </a:ext>
              </a:extLst>
            </p:cNvPr>
            <p:cNvCxnSpPr/>
            <p:nvPr/>
          </p:nvCxnSpPr>
          <p:spPr>
            <a:xfrm flipV="1">
              <a:off x="2465394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25E27318-8DD0-2156-0380-A49AE5569741}"/>
                </a:ext>
              </a:extLst>
            </p:cNvPr>
            <p:cNvCxnSpPr/>
            <p:nvPr/>
          </p:nvCxnSpPr>
          <p:spPr>
            <a:xfrm flipV="1">
              <a:off x="2126813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D7485786-A432-BDCE-2C79-FC8E8873A5C4}"/>
                </a:ext>
              </a:extLst>
            </p:cNvPr>
            <p:cNvCxnSpPr/>
            <p:nvPr/>
          </p:nvCxnSpPr>
          <p:spPr>
            <a:xfrm flipV="1">
              <a:off x="2242359" y="2789267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8AC4AB64-1970-5812-15B5-BB66DFC057A2}"/>
                </a:ext>
              </a:extLst>
            </p:cNvPr>
            <p:cNvCxnSpPr/>
            <p:nvPr/>
          </p:nvCxnSpPr>
          <p:spPr>
            <a:xfrm flipV="1">
              <a:off x="2361133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B887FB36-E46D-E427-8B61-24D222EE0DED}"/>
                </a:ext>
              </a:extLst>
            </p:cNvPr>
            <p:cNvCxnSpPr/>
            <p:nvPr/>
          </p:nvCxnSpPr>
          <p:spPr>
            <a:xfrm flipV="1">
              <a:off x="2465394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D13F0AB1-733E-19C1-F9EF-7B1885EAAF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304516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8000B23A-E88C-EF61-3B36-37CF3CABA3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40797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8E4C265A-E275-8A86-7F4E-5665562AC7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641659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6039386-7969-A4DB-C0ED-9F29A6E0D2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52603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B73C7CD-8FE3-6E2F-21C0-11334C9408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304516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D997D3F9-89EA-23A3-7F45-E68CF71A6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40797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2AAF61E8-7836-2C55-930E-4AE1ADF09A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641659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C2E2423F-6642-E79A-6BC6-3A9D97CB4D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52603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C1D6AB7B-A0CE-2ADC-B517-50F8B9053171}"/>
              </a:ext>
            </a:extLst>
          </p:cNvPr>
          <p:cNvGrpSpPr/>
          <p:nvPr/>
        </p:nvGrpSpPr>
        <p:grpSpPr>
          <a:xfrm>
            <a:off x="7914987" y="4072566"/>
            <a:ext cx="3126562" cy="1755896"/>
            <a:chOff x="756137" y="1954457"/>
            <a:chExt cx="3126562" cy="1755896"/>
          </a:xfrm>
        </p:grpSpPr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772A2A67-58F5-57F0-1864-AA9BEED182D1}"/>
                </a:ext>
              </a:extLst>
            </p:cNvPr>
            <p:cNvSpPr/>
            <p:nvPr/>
          </p:nvSpPr>
          <p:spPr>
            <a:xfrm>
              <a:off x="756137" y="1954457"/>
              <a:ext cx="3126562" cy="1755896"/>
            </a:xfrm>
            <a:prstGeom prst="roundRect">
              <a:avLst/>
            </a:prstGeom>
            <a:solidFill>
              <a:srgbClr val="F6FAF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260" name="Rounded Rectangle 259">
              <a:extLst>
                <a:ext uri="{FF2B5EF4-FFF2-40B4-BE49-F238E27FC236}">
                  <a16:creationId xmlns:a16="http://schemas.microsoft.com/office/drawing/2014/main" id="{F07AE608-9A9C-AF6A-9677-174E93F909A7}"/>
                </a:ext>
              </a:extLst>
            </p:cNvPr>
            <p:cNvSpPr/>
            <p:nvPr/>
          </p:nvSpPr>
          <p:spPr>
            <a:xfrm>
              <a:off x="2015832" y="2158459"/>
              <a:ext cx="558389" cy="626743"/>
            </a:xfrm>
            <a:prstGeom prst="roundRect">
              <a:avLst/>
            </a:prstGeom>
            <a:solidFill>
              <a:srgbClr val="5A5D6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6F1732E4-F696-3C74-584D-6A6565E54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5107" y="2072718"/>
              <a:ext cx="287759" cy="719318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257CBD51-D10A-AB21-655E-9C2CE39DE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8746" y="2072718"/>
              <a:ext cx="287759" cy="719318"/>
            </a:xfrm>
            <a:prstGeom prst="rect">
              <a:avLst/>
            </a:prstGeom>
          </p:spPr>
        </p:pic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EDFBCBCB-0E94-31CB-9D72-B4F2F63CE4D8}"/>
                </a:ext>
              </a:extLst>
            </p:cNvPr>
            <p:cNvCxnSpPr/>
            <p:nvPr/>
          </p:nvCxnSpPr>
          <p:spPr>
            <a:xfrm flipV="1">
              <a:off x="2126813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C05E4DF6-F8D0-7195-AF39-1F29DF6F9802}"/>
                </a:ext>
              </a:extLst>
            </p:cNvPr>
            <p:cNvCxnSpPr/>
            <p:nvPr/>
          </p:nvCxnSpPr>
          <p:spPr>
            <a:xfrm flipV="1">
              <a:off x="2242359" y="2080017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D57E4615-35F4-ED7E-321A-23E6F5913A54}"/>
                </a:ext>
              </a:extLst>
            </p:cNvPr>
            <p:cNvCxnSpPr/>
            <p:nvPr/>
          </p:nvCxnSpPr>
          <p:spPr>
            <a:xfrm flipV="1">
              <a:off x="2361133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C1752AD3-91BF-8616-66B6-4CA54BD6206D}"/>
                </a:ext>
              </a:extLst>
            </p:cNvPr>
            <p:cNvCxnSpPr/>
            <p:nvPr/>
          </p:nvCxnSpPr>
          <p:spPr>
            <a:xfrm flipV="1">
              <a:off x="2465394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D0CF2064-706D-C3A8-3C6D-55D0B1D5C443}"/>
                </a:ext>
              </a:extLst>
            </p:cNvPr>
            <p:cNvCxnSpPr/>
            <p:nvPr/>
          </p:nvCxnSpPr>
          <p:spPr>
            <a:xfrm flipV="1">
              <a:off x="2126813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DC008955-82A4-5CBD-1409-C3790E5F49CB}"/>
                </a:ext>
              </a:extLst>
            </p:cNvPr>
            <p:cNvCxnSpPr/>
            <p:nvPr/>
          </p:nvCxnSpPr>
          <p:spPr>
            <a:xfrm flipV="1">
              <a:off x="2242359" y="2789267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97A4068B-EA1B-EAEF-08FC-C9E57FDF0512}"/>
                </a:ext>
              </a:extLst>
            </p:cNvPr>
            <p:cNvCxnSpPr/>
            <p:nvPr/>
          </p:nvCxnSpPr>
          <p:spPr>
            <a:xfrm flipV="1">
              <a:off x="2361133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EEE52903-A16F-B683-E9DF-B07F5100C3A1}"/>
                </a:ext>
              </a:extLst>
            </p:cNvPr>
            <p:cNvCxnSpPr/>
            <p:nvPr/>
          </p:nvCxnSpPr>
          <p:spPr>
            <a:xfrm flipV="1">
              <a:off x="2465394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878D62E4-FF81-5862-A046-650719722A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304516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1D167B8-9F44-566B-0FAA-90A2CDBEB2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40797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661EDB0D-5270-0849-99CB-353DF060DC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641659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562182AD-40BE-83DE-5786-4AFAC29D38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52603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FB15A5FE-BCC9-03FF-9AA7-8DA8B50BF6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304516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712FD504-43D1-AEBA-716F-43BD90B0F1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40797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0F54D021-677A-65AC-9755-7038347632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641659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9E3DC02E-C512-3DE9-5101-BB9948F61A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52603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6D5BDCD3-26A1-9DD9-252C-10D91C943661}"/>
              </a:ext>
            </a:extLst>
          </p:cNvPr>
          <p:cNvGrpSpPr/>
          <p:nvPr/>
        </p:nvGrpSpPr>
        <p:grpSpPr>
          <a:xfrm>
            <a:off x="7914987" y="1956981"/>
            <a:ext cx="3126562" cy="1755896"/>
            <a:chOff x="756137" y="1954457"/>
            <a:chExt cx="3126562" cy="1755896"/>
          </a:xfrm>
        </p:grpSpPr>
        <p:sp>
          <p:nvSpPr>
            <p:cNvPr id="299" name="Rounded Rectangle 298">
              <a:extLst>
                <a:ext uri="{FF2B5EF4-FFF2-40B4-BE49-F238E27FC236}">
                  <a16:creationId xmlns:a16="http://schemas.microsoft.com/office/drawing/2014/main" id="{D6A791B5-A5D8-B215-D9E0-8CE056597D7E}"/>
                </a:ext>
              </a:extLst>
            </p:cNvPr>
            <p:cNvSpPr/>
            <p:nvPr/>
          </p:nvSpPr>
          <p:spPr>
            <a:xfrm>
              <a:off x="756137" y="1954457"/>
              <a:ext cx="3126562" cy="1755896"/>
            </a:xfrm>
            <a:prstGeom prst="roundRect">
              <a:avLst/>
            </a:prstGeom>
            <a:solidFill>
              <a:srgbClr val="F6FAF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300" name="Rounded Rectangle 299">
              <a:extLst>
                <a:ext uri="{FF2B5EF4-FFF2-40B4-BE49-F238E27FC236}">
                  <a16:creationId xmlns:a16="http://schemas.microsoft.com/office/drawing/2014/main" id="{5C1D0788-77FF-50E2-EA8D-971A3CF35EDE}"/>
                </a:ext>
              </a:extLst>
            </p:cNvPr>
            <p:cNvSpPr/>
            <p:nvPr/>
          </p:nvSpPr>
          <p:spPr>
            <a:xfrm>
              <a:off x="2015832" y="2158459"/>
              <a:ext cx="558389" cy="626743"/>
            </a:xfrm>
            <a:prstGeom prst="roundRect">
              <a:avLst/>
            </a:prstGeom>
            <a:solidFill>
              <a:srgbClr val="5A5D6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pic>
          <p:nvPicPr>
            <p:cNvPr id="301" name="Picture 300">
              <a:extLst>
                <a:ext uri="{FF2B5EF4-FFF2-40B4-BE49-F238E27FC236}">
                  <a16:creationId xmlns:a16="http://schemas.microsoft.com/office/drawing/2014/main" id="{84C4DF24-5160-5E75-222C-0F6FEEFB6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5107" y="2072718"/>
              <a:ext cx="287759" cy="719318"/>
            </a:xfrm>
            <a:prstGeom prst="rect">
              <a:avLst/>
            </a:prstGeom>
          </p:spPr>
        </p:pic>
        <p:pic>
          <p:nvPicPr>
            <p:cNvPr id="302" name="Picture 301">
              <a:extLst>
                <a:ext uri="{FF2B5EF4-FFF2-40B4-BE49-F238E27FC236}">
                  <a16:creationId xmlns:a16="http://schemas.microsoft.com/office/drawing/2014/main" id="{49001FFD-7B20-E3D2-B0D3-D7D8CDE86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8746" y="2072718"/>
              <a:ext cx="287759" cy="719318"/>
            </a:xfrm>
            <a:prstGeom prst="rect">
              <a:avLst/>
            </a:prstGeom>
          </p:spPr>
        </p:pic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5FBB45B7-BB25-5979-DE03-34DF08FFE77F}"/>
                </a:ext>
              </a:extLst>
            </p:cNvPr>
            <p:cNvCxnSpPr/>
            <p:nvPr/>
          </p:nvCxnSpPr>
          <p:spPr>
            <a:xfrm flipV="1">
              <a:off x="2126813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57D398BA-098E-9F5A-3253-630CBCDA5D39}"/>
                </a:ext>
              </a:extLst>
            </p:cNvPr>
            <p:cNvCxnSpPr/>
            <p:nvPr/>
          </p:nvCxnSpPr>
          <p:spPr>
            <a:xfrm flipV="1">
              <a:off x="2242359" y="2080017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601F47B6-37C4-4B74-9B67-C09F5834113A}"/>
                </a:ext>
              </a:extLst>
            </p:cNvPr>
            <p:cNvCxnSpPr/>
            <p:nvPr/>
          </p:nvCxnSpPr>
          <p:spPr>
            <a:xfrm flipV="1">
              <a:off x="2361133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2BCA85D6-6EB8-C657-A679-41F2C4A61BC2}"/>
                </a:ext>
              </a:extLst>
            </p:cNvPr>
            <p:cNvCxnSpPr/>
            <p:nvPr/>
          </p:nvCxnSpPr>
          <p:spPr>
            <a:xfrm flipV="1">
              <a:off x="2465394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BA013D83-DE71-0464-C4A9-9C6AB5C200FE}"/>
                </a:ext>
              </a:extLst>
            </p:cNvPr>
            <p:cNvCxnSpPr/>
            <p:nvPr/>
          </p:nvCxnSpPr>
          <p:spPr>
            <a:xfrm flipV="1">
              <a:off x="2126813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ED736749-2372-CF52-2AEA-834DC5171CA2}"/>
                </a:ext>
              </a:extLst>
            </p:cNvPr>
            <p:cNvCxnSpPr/>
            <p:nvPr/>
          </p:nvCxnSpPr>
          <p:spPr>
            <a:xfrm flipV="1">
              <a:off x="2242359" y="2789267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830A716D-046E-8723-06AA-E07C59AD7E9A}"/>
                </a:ext>
              </a:extLst>
            </p:cNvPr>
            <p:cNvCxnSpPr/>
            <p:nvPr/>
          </p:nvCxnSpPr>
          <p:spPr>
            <a:xfrm flipV="1">
              <a:off x="2361133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88275940-5A5E-2FE1-C24E-B615845BA5E0}"/>
                </a:ext>
              </a:extLst>
            </p:cNvPr>
            <p:cNvCxnSpPr/>
            <p:nvPr/>
          </p:nvCxnSpPr>
          <p:spPr>
            <a:xfrm flipV="1">
              <a:off x="2465394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25A9A0E9-7288-7D60-3F50-BE0D88E20A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304516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A9136AF1-E880-D730-DAB7-3ED753FB92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40797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372C2C84-8E78-7AE0-150D-B2FB492575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641659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3FC72649-9A2F-3DBA-9425-377B1111D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52603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18B8964B-6B38-DA8B-28E5-4795BA0533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304516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37B220A5-E2A5-58B4-6B33-DF15228F32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40797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34F2CE85-D975-21A8-7A8F-C666EC260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641659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8FE32891-59C3-BDDF-7D09-A9D3A76E5D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52603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29C69E8-5B56-297D-6D41-85ACB61750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551401" y="2717982"/>
            <a:ext cx="287759" cy="7193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C9AAA5C-4802-00F7-1E19-3B537ABDA0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075483" y="2724520"/>
            <a:ext cx="287759" cy="719318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AFD2FBD-8972-95D1-AA08-5871BCEDDE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547258" y="4344197"/>
            <a:ext cx="287759" cy="719318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3B42765-60B4-AAA8-65AC-BB26F203F1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096826" y="4344197"/>
            <a:ext cx="287759" cy="719318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AA414114-AE8B-9A30-645D-5D4ACAFD1E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404494" y="2723576"/>
            <a:ext cx="287759" cy="71931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72F7B71B-7C3A-0D48-99A8-2D17AC2043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997875" y="2717982"/>
            <a:ext cx="287759" cy="719318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4865570E-EF29-6C95-BC01-2B1944E724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436158" y="4344197"/>
            <a:ext cx="287759" cy="719318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A4FF9463-A64C-7DBF-626F-46E7082364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006668" y="4344197"/>
            <a:ext cx="287759" cy="719318"/>
          </a:xfrm>
          <a:prstGeom prst="rect">
            <a:avLst/>
          </a:prstGeom>
        </p:spPr>
      </p:pic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BD9B3266-27C3-A434-0AEE-5CD9D00932C6}"/>
              </a:ext>
            </a:extLst>
          </p:cNvPr>
          <p:cNvCxnSpPr>
            <a:cxnSpLocks/>
          </p:cNvCxnSpPr>
          <p:nvPr/>
        </p:nvCxnSpPr>
        <p:spPr>
          <a:xfrm>
            <a:off x="3889412" y="2588745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B0073523-1E8F-A42C-1324-8141703761BE}"/>
              </a:ext>
            </a:extLst>
          </p:cNvPr>
          <p:cNvCxnSpPr>
            <a:cxnSpLocks/>
          </p:cNvCxnSpPr>
          <p:nvPr/>
        </p:nvCxnSpPr>
        <p:spPr>
          <a:xfrm>
            <a:off x="3889412" y="2670807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231EB8B5-A21E-0A5F-6075-6511D2E07605}"/>
              </a:ext>
            </a:extLst>
          </p:cNvPr>
          <p:cNvCxnSpPr>
            <a:cxnSpLocks/>
          </p:cNvCxnSpPr>
          <p:nvPr/>
        </p:nvCxnSpPr>
        <p:spPr>
          <a:xfrm>
            <a:off x="3889412" y="275872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B402FEB7-51D2-8C1D-C7AF-5AAAA3CE5C3D}"/>
              </a:ext>
            </a:extLst>
          </p:cNvPr>
          <p:cNvCxnSpPr>
            <a:cxnSpLocks/>
          </p:cNvCxnSpPr>
          <p:nvPr/>
        </p:nvCxnSpPr>
        <p:spPr>
          <a:xfrm>
            <a:off x="3889412" y="2846654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125C7E2C-DE8B-53F6-F2EE-478B5A04ABF2}"/>
              </a:ext>
            </a:extLst>
          </p:cNvPr>
          <p:cNvCxnSpPr>
            <a:cxnSpLocks/>
          </p:cNvCxnSpPr>
          <p:nvPr/>
        </p:nvCxnSpPr>
        <p:spPr>
          <a:xfrm>
            <a:off x="3901137" y="293750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3F4E1782-67F9-9893-4395-644701942DC5}"/>
              </a:ext>
            </a:extLst>
          </p:cNvPr>
          <p:cNvCxnSpPr>
            <a:cxnSpLocks/>
          </p:cNvCxnSpPr>
          <p:nvPr/>
        </p:nvCxnSpPr>
        <p:spPr>
          <a:xfrm>
            <a:off x="3877687" y="4792453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D4407E29-BF4E-A46C-738E-4B68E3DAB225}"/>
              </a:ext>
            </a:extLst>
          </p:cNvPr>
          <p:cNvCxnSpPr>
            <a:cxnSpLocks/>
          </p:cNvCxnSpPr>
          <p:nvPr/>
        </p:nvCxnSpPr>
        <p:spPr>
          <a:xfrm>
            <a:off x="3877687" y="4874515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6A1936FB-BDE0-107D-25A5-391B24B30AA5}"/>
              </a:ext>
            </a:extLst>
          </p:cNvPr>
          <p:cNvCxnSpPr>
            <a:cxnSpLocks/>
          </p:cNvCxnSpPr>
          <p:nvPr/>
        </p:nvCxnSpPr>
        <p:spPr>
          <a:xfrm>
            <a:off x="3877687" y="4962437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311F9092-0F4B-AA7B-0C40-870787870112}"/>
              </a:ext>
            </a:extLst>
          </p:cNvPr>
          <p:cNvCxnSpPr>
            <a:cxnSpLocks/>
          </p:cNvCxnSpPr>
          <p:nvPr/>
        </p:nvCxnSpPr>
        <p:spPr>
          <a:xfrm>
            <a:off x="3877687" y="5050362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4FB3986E-B866-6C03-9429-2029C47F9A89}"/>
              </a:ext>
            </a:extLst>
          </p:cNvPr>
          <p:cNvCxnSpPr>
            <a:cxnSpLocks/>
          </p:cNvCxnSpPr>
          <p:nvPr/>
        </p:nvCxnSpPr>
        <p:spPr>
          <a:xfrm>
            <a:off x="3889412" y="5141217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7D93DF00-11F0-1E3F-B9CA-07FA78922CE5}"/>
              </a:ext>
            </a:extLst>
          </p:cNvPr>
          <p:cNvCxnSpPr>
            <a:cxnSpLocks/>
          </p:cNvCxnSpPr>
          <p:nvPr/>
        </p:nvCxnSpPr>
        <p:spPr>
          <a:xfrm>
            <a:off x="7136705" y="2588745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F756137F-6B32-8170-D4BE-06C4AC5715B4}"/>
              </a:ext>
            </a:extLst>
          </p:cNvPr>
          <p:cNvCxnSpPr>
            <a:cxnSpLocks/>
          </p:cNvCxnSpPr>
          <p:nvPr/>
        </p:nvCxnSpPr>
        <p:spPr>
          <a:xfrm>
            <a:off x="7136705" y="2670807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3DE929DD-8689-B744-203A-76DA00A678C4}"/>
              </a:ext>
            </a:extLst>
          </p:cNvPr>
          <p:cNvCxnSpPr>
            <a:cxnSpLocks/>
          </p:cNvCxnSpPr>
          <p:nvPr/>
        </p:nvCxnSpPr>
        <p:spPr>
          <a:xfrm>
            <a:off x="7136705" y="275872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E28F15F4-4FE0-2F15-4FD3-D58FC1CFEDAB}"/>
              </a:ext>
            </a:extLst>
          </p:cNvPr>
          <p:cNvCxnSpPr>
            <a:cxnSpLocks/>
          </p:cNvCxnSpPr>
          <p:nvPr/>
        </p:nvCxnSpPr>
        <p:spPr>
          <a:xfrm>
            <a:off x="7136705" y="2846654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F57BB818-3DF7-1C35-1BCC-400222151A4F}"/>
              </a:ext>
            </a:extLst>
          </p:cNvPr>
          <p:cNvCxnSpPr>
            <a:cxnSpLocks/>
          </p:cNvCxnSpPr>
          <p:nvPr/>
        </p:nvCxnSpPr>
        <p:spPr>
          <a:xfrm>
            <a:off x="7148430" y="293750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4806CEB1-2AE2-1E5B-8A88-4241C2FA91C2}"/>
              </a:ext>
            </a:extLst>
          </p:cNvPr>
          <p:cNvCxnSpPr>
            <a:cxnSpLocks/>
          </p:cNvCxnSpPr>
          <p:nvPr/>
        </p:nvCxnSpPr>
        <p:spPr>
          <a:xfrm>
            <a:off x="7133772" y="471419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F705C6DD-FF5A-AF64-4281-AACE725333A9}"/>
              </a:ext>
            </a:extLst>
          </p:cNvPr>
          <p:cNvCxnSpPr>
            <a:cxnSpLocks/>
          </p:cNvCxnSpPr>
          <p:nvPr/>
        </p:nvCxnSpPr>
        <p:spPr>
          <a:xfrm>
            <a:off x="7133772" y="4796261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D1F4FA31-128C-8FCD-3F36-B35002AE79BC}"/>
              </a:ext>
            </a:extLst>
          </p:cNvPr>
          <p:cNvCxnSpPr>
            <a:cxnSpLocks/>
          </p:cNvCxnSpPr>
          <p:nvPr/>
        </p:nvCxnSpPr>
        <p:spPr>
          <a:xfrm>
            <a:off x="7133772" y="4884183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991B55A2-6794-8FCD-E2FD-805963F98D77}"/>
              </a:ext>
            </a:extLst>
          </p:cNvPr>
          <p:cNvCxnSpPr>
            <a:cxnSpLocks/>
          </p:cNvCxnSpPr>
          <p:nvPr/>
        </p:nvCxnSpPr>
        <p:spPr>
          <a:xfrm>
            <a:off x="7133772" y="4972108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25C050D5-6C19-4F03-05C5-AE68EF1DE122}"/>
              </a:ext>
            </a:extLst>
          </p:cNvPr>
          <p:cNvCxnSpPr>
            <a:cxnSpLocks/>
          </p:cNvCxnSpPr>
          <p:nvPr/>
        </p:nvCxnSpPr>
        <p:spPr>
          <a:xfrm>
            <a:off x="7145497" y="5062963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2" name="TextBox 361">
            <a:extLst>
              <a:ext uri="{FF2B5EF4-FFF2-40B4-BE49-F238E27FC236}">
                <a16:creationId xmlns:a16="http://schemas.microsoft.com/office/drawing/2014/main" id="{0C24EDF0-9393-D25A-DD2F-5CEFD3A4C653}"/>
              </a:ext>
            </a:extLst>
          </p:cNvPr>
          <p:cNvSpPr txBox="1"/>
          <p:nvPr/>
        </p:nvSpPr>
        <p:spPr>
          <a:xfrm>
            <a:off x="3965969" y="2595240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>
                <a:highlight>
                  <a:srgbClr val="F6FAFC"/>
                </a:highlight>
              </a:rPr>
              <a:t>CXL</a:t>
            </a: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528D3DD0-3282-0978-5A86-5DBDEA561530}"/>
              </a:ext>
            </a:extLst>
          </p:cNvPr>
          <p:cNvCxnSpPr>
            <a:cxnSpLocks/>
          </p:cNvCxnSpPr>
          <p:nvPr/>
        </p:nvCxnSpPr>
        <p:spPr>
          <a:xfrm>
            <a:off x="3889411" y="3038031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43DCB999-64BB-893C-D10D-40E7F51C36D6}"/>
              </a:ext>
            </a:extLst>
          </p:cNvPr>
          <p:cNvCxnSpPr>
            <a:cxnSpLocks/>
          </p:cNvCxnSpPr>
          <p:nvPr/>
        </p:nvCxnSpPr>
        <p:spPr>
          <a:xfrm>
            <a:off x="3877686" y="5239038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D821BA10-FF9F-D5C3-93AD-6C6B60A5B4F9}"/>
              </a:ext>
            </a:extLst>
          </p:cNvPr>
          <p:cNvCxnSpPr>
            <a:cxnSpLocks/>
          </p:cNvCxnSpPr>
          <p:nvPr/>
        </p:nvCxnSpPr>
        <p:spPr>
          <a:xfrm>
            <a:off x="7148429" y="5175210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D7BC22FD-0200-071D-9814-CAB34521F781}"/>
              </a:ext>
            </a:extLst>
          </p:cNvPr>
          <p:cNvCxnSpPr>
            <a:cxnSpLocks/>
          </p:cNvCxnSpPr>
          <p:nvPr/>
        </p:nvCxnSpPr>
        <p:spPr>
          <a:xfrm>
            <a:off x="7133771" y="3038031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7" name="TextBox 366">
            <a:extLst>
              <a:ext uri="{FF2B5EF4-FFF2-40B4-BE49-F238E27FC236}">
                <a16:creationId xmlns:a16="http://schemas.microsoft.com/office/drawing/2014/main" id="{DA1014D7-1F1A-1D17-668A-7A9BA3A359E9}"/>
              </a:ext>
            </a:extLst>
          </p:cNvPr>
          <p:cNvSpPr txBox="1"/>
          <p:nvPr/>
        </p:nvSpPr>
        <p:spPr>
          <a:xfrm>
            <a:off x="3943520" y="4801960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>
                <a:highlight>
                  <a:srgbClr val="F6FAFC"/>
                </a:highlight>
              </a:rPr>
              <a:t>CXL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495ADC68-ECD6-0EC5-E19D-8B650DDE8C8B}"/>
              </a:ext>
            </a:extLst>
          </p:cNvPr>
          <p:cNvSpPr txBox="1"/>
          <p:nvPr/>
        </p:nvSpPr>
        <p:spPr>
          <a:xfrm>
            <a:off x="7190814" y="2607144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>
                <a:highlight>
                  <a:srgbClr val="F6FAFC"/>
                </a:highlight>
              </a:rPr>
              <a:t>CXL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6DD5AED7-2EE2-2197-EEF8-2EF2BC2C4B53}"/>
              </a:ext>
            </a:extLst>
          </p:cNvPr>
          <p:cNvSpPr txBox="1"/>
          <p:nvPr/>
        </p:nvSpPr>
        <p:spPr>
          <a:xfrm>
            <a:off x="7187880" y="4744323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>
                <a:highlight>
                  <a:srgbClr val="F6FAFC"/>
                </a:highlight>
              </a:rPr>
              <a:t>CXL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5BA518-7B35-E724-421F-DC9ECE759FA1}"/>
              </a:ext>
            </a:extLst>
          </p:cNvPr>
          <p:cNvGrpSpPr/>
          <p:nvPr/>
        </p:nvGrpSpPr>
        <p:grpSpPr>
          <a:xfrm>
            <a:off x="4828262" y="2091991"/>
            <a:ext cx="2183581" cy="1509326"/>
            <a:chOff x="4819633" y="2130406"/>
            <a:chExt cx="2183581" cy="1509326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9D82E2EA-A88F-6D97-7611-FF7E362CE4E9}"/>
                </a:ext>
              </a:extLst>
            </p:cNvPr>
            <p:cNvSpPr/>
            <p:nvPr/>
          </p:nvSpPr>
          <p:spPr>
            <a:xfrm>
              <a:off x="4819633" y="2130406"/>
              <a:ext cx="2183581" cy="1403100"/>
            </a:xfrm>
            <a:prstGeom prst="roundRect">
              <a:avLst/>
            </a:prstGeom>
            <a:solidFill>
              <a:srgbClr val="F7FBFD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2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02D65BF-43AD-FD0B-9CDA-641B1D6C1081}"/>
                </a:ext>
              </a:extLst>
            </p:cNvPr>
            <p:cNvCxnSpPr/>
            <p:nvPr/>
          </p:nvCxnSpPr>
          <p:spPr>
            <a:xfrm>
              <a:off x="4819633" y="2844169"/>
              <a:ext cx="218358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E9DCF0E-5408-F555-7B44-5F128CF9D698}"/>
                </a:ext>
              </a:extLst>
            </p:cNvPr>
            <p:cNvCxnSpPr/>
            <p:nvPr/>
          </p:nvCxnSpPr>
          <p:spPr>
            <a:xfrm>
              <a:off x="4819633" y="3073012"/>
              <a:ext cx="218358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D7F050A-6B0F-DCA2-5A71-F0774BDB3C5E}"/>
                </a:ext>
              </a:extLst>
            </p:cNvPr>
            <p:cNvCxnSpPr/>
            <p:nvPr/>
          </p:nvCxnSpPr>
          <p:spPr>
            <a:xfrm>
              <a:off x="4819633" y="3311582"/>
              <a:ext cx="218358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4E7EDEB-E33E-A85B-5E44-E72B9CE72F52}"/>
                </a:ext>
              </a:extLst>
            </p:cNvPr>
            <p:cNvSpPr txBox="1"/>
            <p:nvPr/>
          </p:nvSpPr>
          <p:spPr>
            <a:xfrm>
              <a:off x="5425568" y="2293997"/>
              <a:ext cx="9909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200" dirty="0"/>
                <a:t>Host 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FCB1F2E-A626-2B1D-908E-D9073CF7A754}"/>
                </a:ext>
              </a:extLst>
            </p:cNvPr>
            <p:cNvSpPr txBox="1"/>
            <p:nvPr/>
          </p:nvSpPr>
          <p:spPr>
            <a:xfrm>
              <a:off x="5423965" y="2738921"/>
              <a:ext cx="9941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200" dirty="0"/>
                <a:t>Host B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D8CB1F-3728-B433-A8D7-CE39F87741A9}"/>
                </a:ext>
              </a:extLst>
            </p:cNvPr>
            <p:cNvSpPr txBox="1"/>
            <p:nvPr/>
          </p:nvSpPr>
          <p:spPr>
            <a:xfrm>
              <a:off x="5423965" y="3208845"/>
              <a:ext cx="10181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200" dirty="0"/>
                <a:t>Host D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3BABE9-F90B-6704-953C-898B2FC7EC16}"/>
                </a:ext>
              </a:extLst>
            </p:cNvPr>
            <p:cNvSpPr txBox="1"/>
            <p:nvPr/>
          </p:nvSpPr>
          <p:spPr>
            <a:xfrm>
              <a:off x="5421126" y="2974612"/>
              <a:ext cx="10197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200" dirty="0"/>
                <a:t>Host 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936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D967D-B8D8-0B73-934D-E310027B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9429" cy="1325563"/>
          </a:xfrm>
        </p:spPr>
        <p:txBody>
          <a:bodyPr>
            <a:normAutofit/>
          </a:bodyPr>
          <a:lstStyle/>
          <a:p>
            <a:r>
              <a:rPr lang="en-US" dirty="0"/>
              <a:t>CXL Pools Pay Off in Memory Savings</a:t>
            </a:r>
            <a:endParaRPr lang="en-C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7BA3BF-7E91-1E0F-52DF-5AC8C5ABA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72" y="1714719"/>
            <a:ext cx="5495846" cy="2701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6A0A51-5364-4B58-3847-B47A1867D1BE}"/>
              </a:ext>
            </a:extLst>
          </p:cNvPr>
          <p:cNvSpPr txBox="1"/>
          <p:nvPr/>
        </p:nvSpPr>
        <p:spPr>
          <a:xfrm>
            <a:off x="2435646" y="4364966"/>
            <a:ext cx="170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2 CXL ports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77FA61-59D7-28B0-A548-755742641ECA}"/>
              </a:ext>
            </a:extLst>
          </p:cNvPr>
          <p:cNvSpPr/>
          <p:nvPr/>
        </p:nvSpPr>
        <p:spPr>
          <a:xfrm>
            <a:off x="1057585" y="2463133"/>
            <a:ext cx="2078182" cy="540381"/>
          </a:xfrm>
          <a:prstGeom prst="roundRect">
            <a:avLst/>
          </a:prstGeom>
          <a:solidFill>
            <a:srgbClr val="FFFFFF">
              <a:alpha val="69804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800" dirty="0">
                <a:solidFill>
                  <a:schemeClr val="tx1"/>
                </a:solidFill>
              </a:rPr>
              <a:t>Port 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A4C623C-2C4E-F9B9-BA82-40143AA3DBFE}"/>
              </a:ext>
            </a:extLst>
          </p:cNvPr>
          <p:cNvSpPr/>
          <p:nvPr/>
        </p:nvSpPr>
        <p:spPr>
          <a:xfrm>
            <a:off x="1057585" y="3153076"/>
            <a:ext cx="2078182" cy="540381"/>
          </a:xfrm>
          <a:prstGeom prst="roundRect">
            <a:avLst/>
          </a:prstGeom>
          <a:solidFill>
            <a:srgbClr val="FFFFFF">
              <a:alpha val="69804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800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FDE2E-E1D3-608A-D27C-141617209FC1}"/>
              </a:ext>
            </a:extLst>
          </p:cNvPr>
          <p:cNvSpPr txBox="1"/>
          <p:nvPr/>
        </p:nvSpPr>
        <p:spPr>
          <a:xfrm>
            <a:off x="494372" y="1463074"/>
            <a:ext cx="509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Berger et al.,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Octopus: Scalable Low-Cost CXL Memory Pooling</a:t>
            </a:r>
            <a:endParaRPr lang="en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B1B6C5-3944-A156-73E5-C4E6427EDF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391" b="8971"/>
          <a:stretch>
            <a:fillRect/>
          </a:stretch>
        </p:blipFill>
        <p:spPr>
          <a:xfrm>
            <a:off x="6746939" y="1693689"/>
            <a:ext cx="4668296" cy="28478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24B83E-F85C-AFFD-ED97-122F9135A95D}"/>
              </a:ext>
            </a:extLst>
          </p:cNvPr>
          <p:cNvSpPr txBox="1"/>
          <p:nvPr/>
        </p:nvSpPr>
        <p:spPr>
          <a:xfrm>
            <a:off x="6267913" y="1422099"/>
            <a:ext cx="5626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Seagate; OCP Server - Composable Memory System call (Jun 28, 2024)</a:t>
            </a:r>
          </a:p>
          <a:p>
            <a:endParaRPr lang="en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772AC4-427C-62BD-FED2-32C8087C15B9}"/>
              </a:ext>
            </a:extLst>
          </p:cNvPr>
          <p:cNvSpPr txBox="1"/>
          <p:nvPr/>
        </p:nvSpPr>
        <p:spPr>
          <a:xfrm>
            <a:off x="8464739" y="4496944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4 CXL ports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CA764F-69FC-5BF1-292A-CDD606F77077}"/>
              </a:ext>
            </a:extLst>
          </p:cNvPr>
          <p:cNvCxnSpPr>
            <a:cxnSpLocks/>
          </p:cNvCxnSpPr>
          <p:nvPr/>
        </p:nvCxnSpPr>
        <p:spPr>
          <a:xfrm flipH="1" flipV="1">
            <a:off x="9433932" y="3780263"/>
            <a:ext cx="730311" cy="4349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DF51E04-BFCA-22A4-7708-189FFC26EB03}"/>
              </a:ext>
            </a:extLst>
          </p:cNvPr>
          <p:cNvSpPr txBox="1"/>
          <p:nvPr/>
        </p:nvSpPr>
        <p:spPr>
          <a:xfrm>
            <a:off x="9993100" y="3959851"/>
            <a:ext cx="1901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highlight>
                  <a:srgbClr val="FFFFFF"/>
                </a:highlight>
              </a:rPr>
              <a:t>CXL device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5799B3-9681-3234-6A4D-3586657CB9D6}"/>
              </a:ext>
            </a:extLst>
          </p:cNvPr>
          <p:cNvSpPr txBox="1"/>
          <p:nvPr/>
        </p:nvSpPr>
        <p:spPr>
          <a:xfrm>
            <a:off x="313670" y="5087150"/>
            <a:ext cx="11444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N" sz="3000" dirty="0"/>
              <a:t>Multi-port CXL devices enable </a:t>
            </a:r>
            <a:r>
              <a:rPr lang="en-CN" sz="3000" b="1" dirty="0"/>
              <a:t>low-cost memory pooling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N" sz="3000" dirty="0"/>
              <a:t>CXL reduces server memory costs with small device costs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2A3AF4-752F-81B9-387C-7A1CB7ADF6A1}"/>
              </a:ext>
            </a:extLst>
          </p:cNvPr>
          <p:cNvSpPr txBox="1"/>
          <p:nvPr/>
        </p:nvSpPr>
        <p:spPr>
          <a:xfrm>
            <a:off x="-11499" y="6379722"/>
            <a:ext cx="7195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 et al., Pond: CXL-Based Memory Pooling Systems for Cloud Platforms, ASPLOS ’23</a:t>
            </a:r>
          </a:p>
          <a:p>
            <a:r>
              <a:rPr lang="en-US" sz="1400" dirty="0"/>
              <a:t>Berger et al., Octopus: Scalable Low-Cost CXL Memory Pooling, Microsoft Technical Report</a:t>
            </a:r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7C0ACA0E-E94F-A3F0-572A-5201B5AA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0DDB3C-AEE1-5547-B414-BA537C1088FE}" type="slidenum">
              <a:rPr lang="en-CN" smtClean="0"/>
              <a:t>11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49316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5BE2E-84EB-17F3-ED8B-BD109A605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0F9505E-0BDB-BE4C-7373-2AD80EB81CCC}"/>
              </a:ext>
            </a:extLst>
          </p:cNvPr>
          <p:cNvSpPr/>
          <p:nvPr/>
        </p:nvSpPr>
        <p:spPr>
          <a:xfrm>
            <a:off x="4674419" y="1949814"/>
            <a:ext cx="2474011" cy="3909571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CEAC3-658E-CB3C-8BE9-F66B7A33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3346" cy="1325563"/>
          </a:xfrm>
        </p:spPr>
        <p:txBody>
          <a:bodyPr/>
          <a:lstStyle/>
          <a:p>
            <a:r>
              <a:rPr lang="en-US" sz="4000" dirty="0"/>
              <a:t>CXL to Pool Memory</a:t>
            </a:r>
            <a:endParaRPr lang="en-CN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4F593-10A0-5ECE-994B-E462EDFB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DB3C-AEE1-5547-B414-BA537C1088FE}" type="slidenum">
              <a:rPr lang="en-CN" smtClean="0"/>
              <a:t>12</a:t>
            </a:fld>
            <a:endParaRPr lang="en-C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324B71-D11E-5435-5CA1-ADF8CA55A1F1}"/>
              </a:ext>
            </a:extLst>
          </p:cNvPr>
          <p:cNvSpPr txBox="1"/>
          <p:nvPr/>
        </p:nvSpPr>
        <p:spPr>
          <a:xfrm>
            <a:off x="4457372" y="1385564"/>
            <a:ext cx="2908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CXL Memory Pool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437D1AC-2ACA-3E4A-A1F5-74FB8986ED48}"/>
              </a:ext>
            </a:extLst>
          </p:cNvPr>
          <p:cNvSpPr/>
          <p:nvPr/>
        </p:nvSpPr>
        <p:spPr>
          <a:xfrm>
            <a:off x="762850" y="1956981"/>
            <a:ext cx="3126562" cy="1755896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72387-CFD8-4CB8-AABE-D54862BA8502}"/>
              </a:ext>
            </a:extLst>
          </p:cNvPr>
          <p:cNvSpPr/>
          <p:nvPr/>
        </p:nvSpPr>
        <p:spPr>
          <a:xfrm>
            <a:off x="2022545" y="2160983"/>
            <a:ext cx="558389" cy="626743"/>
          </a:xfrm>
          <a:prstGeom prst="roundRect">
            <a:avLst/>
          </a:prstGeom>
          <a:solidFill>
            <a:srgbClr val="5A5D6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2F91B3-30CB-7FE7-87CB-14D625725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820" y="2075242"/>
            <a:ext cx="287759" cy="7193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FAA700-9EE2-E9F6-1B6E-BDFFFCA69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59" y="2075242"/>
            <a:ext cx="287759" cy="71931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9B57A6-4E92-8B8D-537E-4ACD63E86E2A}"/>
              </a:ext>
            </a:extLst>
          </p:cNvPr>
          <p:cNvCxnSpPr/>
          <p:nvPr/>
        </p:nvCxnSpPr>
        <p:spPr>
          <a:xfrm flipV="1">
            <a:off x="2133526" y="208165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1C6CC9-34A6-8ACB-FA39-175C94EBAC62}"/>
              </a:ext>
            </a:extLst>
          </p:cNvPr>
          <p:cNvCxnSpPr/>
          <p:nvPr/>
        </p:nvCxnSpPr>
        <p:spPr>
          <a:xfrm flipV="1">
            <a:off x="2249072" y="2082541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96BE5D-07FD-51D5-E8B6-AF2DE25EC2FF}"/>
              </a:ext>
            </a:extLst>
          </p:cNvPr>
          <p:cNvCxnSpPr/>
          <p:nvPr/>
        </p:nvCxnSpPr>
        <p:spPr>
          <a:xfrm flipV="1">
            <a:off x="2367846" y="208165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D6B63E-AC4F-BFFF-8064-E3E99F6B9B37}"/>
              </a:ext>
            </a:extLst>
          </p:cNvPr>
          <p:cNvCxnSpPr/>
          <p:nvPr/>
        </p:nvCxnSpPr>
        <p:spPr>
          <a:xfrm flipV="1">
            <a:off x="2472107" y="208165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57CA98-6A25-F212-CF6E-6BE49347F7E4}"/>
              </a:ext>
            </a:extLst>
          </p:cNvPr>
          <p:cNvCxnSpPr/>
          <p:nvPr/>
        </p:nvCxnSpPr>
        <p:spPr>
          <a:xfrm flipV="1">
            <a:off x="2133526" y="279090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E9DF8E-51BE-F750-7FBE-AF6A7ADEFB32}"/>
              </a:ext>
            </a:extLst>
          </p:cNvPr>
          <p:cNvCxnSpPr/>
          <p:nvPr/>
        </p:nvCxnSpPr>
        <p:spPr>
          <a:xfrm flipV="1">
            <a:off x="2249072" y="2791791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CAB4AC-2E29-CC18-A870-EE94B80147A4}"/>
              </a:ext>
            </a:extLst>
          </p:cNvPr>
          <p:cNvCxnSpPr/>
          <p:nvPr/>
        </p:nvCxnSpPr>
        <p:spPr>
          <a:xfrm flipV="1">
            <a:off x="2367846" y="279090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2BAE79-4B2F-F6B1-37C5-EB56FE2A142B}"/>
              </a:ext>
            </a:extLst>
          </p:cNvPr>
          <p:cNvCxnSpPr/>
          <p:nvPr/>
        </p:nvCxnSpPr>
        <p:spPr>
          <a:xfrm flipV="1">
            <a:off x="2472107" y="279090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434EAC-6167-17C5-9B5E-1FC2EF1B97AE}"/>
              </a:ext>
            </a:extLst>
          </p:cNvPr>
          <p:cNvCxnSpPr>
            <a:cxnSpLocks/>
          </p:cNvCxnSpPr>
          <p:nvPr/>
        </p:nvCxnSpPr>
        <p:spPr>
          <a:xfrm flipH="1">
            <a:off x="2580935" y="2307040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5FBEF5-06C6-8E50-24EC-E2419BA55F21}"/>
              </a:ext>
            </a:extLst>
          </p:cNvPr>
          <p:cNvCxnSpPr>
            <a:cxnSpLocks/>
          </p:cNvCxnSpPr>
          <p:nvPr/>
        </p:nvCxnSpPr>
        <p:spPr>
          <a:xfrm flipH="1">
            <a:off x="2580935" y="241049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9EE13A-116E-1E47-AC1E-D0AF5080E0C9}"/>
              </a:ext>
            </a:extLst>
          </p:cNvPr>
          <p:cNvCxnSpPr>
            <a:cxnSpLocks/>
          </p:cNvCxnSpPr>
          <p:nvPr/>
        </p:nvCxnSpPr>
        <p:spPr>
          <a:xfrm flipH="1">
            <a:off x="2580935" y="2644183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1F4DBF2-50CA-0D42-3740-C78B289AB930}"/>
              </a:ext>
            </a:extLst>
          </p:cNvPr>
          <p:cNvCxnSpPr>
            <a:cxnSpLocks/>
          </p:cNvCxnSpPr>
          <p:nvPr/>
        </p:nvCxnSpPr>
        <p:spPr>
          <a:xfrm flipH="1">
            <a:off x="2580935" y="252855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3F65CF3-C053-28AF-8550-3ECD2C3B220B}"/>
              </a:ext>
            </a:extLst>
          </p:cNvPr>
          <p:cNvCxnSpPr>
            <a:cxnSpLocks/>
          </p:cNvCxnSpPr>
          <p:nvPr/>
        </p:nvCxnSpPr>
        <p:spPr>
          <a:xfrm flipH="1">
            <a:off x="1948649" y="2307040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B5A76E8-5F48-27C4-FC76-70EB13B567E3}"/>
              </a:ext>
            </a:extLst>
          </p:cNvPr>
          <p:cNvCxnSpPr>
            <a:cxnSpLocks/>
          </p:cNvCxnSpPr>
          <p:nvPr/>
        </p:nvCxnSpPr>
        <p:spPr>
          <a:xfrm flipH="1">
            <a:off x="1948649" y="241049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5785D75-086C-574B-A096-CC453DBEA875}"/>
              </a:ext>
            </a:extLst>
          </p:cNvPr>
          <p:cNvCxnSpPr>
            <a:cxnSpLocks/>
          </p:cNvCxnSpPr>
          <p:nvPr/>
        </p:nvCxnSpPr>
        <p:spPr>
          <a:xfrm flipH="1">
            <a:off x="1948649" y="2644183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37D08DD-6CB5-078A-DE17-106369BEBACE}"/>
              </a:ext>
            </a:extLst>
          </p:cNvPr>
          <p:cNvCxnSpPr>
            <a:cxnSpLocks/>
          </p:cNvCxnSpPr>
          <p:nvPr/>
        </p:nvCxnSpPr>
        <p:spPr>
          <a:xfrm flipH="1">
            <a:off x="1948649" y="252855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DA10901D-0E62-D50D-5776-5C1CAF37B096}"/>
              </a:ext>
            </a:extLst>
          </p:cNvPr>
          <p:cNvSpPr txBox="1"/>
          <p:nvPr/>
        </p:nvSpPr>
        <p:spPr>
          <a:xfrm>
            <a:off x="1709227" y="1476470"/>
            <a:ext cx="1210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A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4ABC8B72-ABA5-A2A3-1522-A8BB8D41AA79}"/>
              </a:ext>
            </a:extLst>
          </p:cNvPr>
          <p:cNvSpPr txBox="1"/>
          <p:nvPr/>
        </p:nvSpPr>
        <p:spPr>
          <a:xfrm>
            <a:off x="8873230" y="1463317"/>
            <a:ext cx="1214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B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2875945D-6B3C-9CE1-A29B-0780187B1841}"/>
              </a:ext>
            </a:extLst>
          </p:cNvPr>
          <p:cNvSpPr txBox="1"/>
          <p:nvPr/>
        </p:nvSpPr>
        <p:spPr>
          <a:xfrm>
            <a:off x="1629764" y="5833130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C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C3B5DA42-C3DF-AA97-600F-5E87BAD007B2}"/>
              </a:ext>
            </a:extLst>
          </p:cNvPr>
          <p:cNvSpPr txBox="1"/>
          <p:nvPr/>
        </p:nvSpPr>
        <p:spPr>
          <a:xfrm>
            <a:off x="9001573" y="5801778"/>
            <a:ext cx="124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D</a:t>
            </a:r>
          </a:p>
        </p:txBody>
      </p:sp>
      <p:sp>
        <p:nvSpPr>
          <p:cNvPr id="219" name="Rounded Rectangle 218">
            <a:extLst>
              <a:ext uri="{FF2B5EF4-FFF2-40B4-BE49-F238E27FC236}">
                <a16:creationId xmlns:a16="http://schemas.microsoft.com/office/drawing/2014/main" id="{B50FF70D-026D-F9ED-AD67-412D3D7654AB}"/>
              </a:ext>
            </a:extLst>
          </p:cNvPr>
          <p:cNvSpPr/>
          <p:nvPr/>
        </p:nvSpPr>
        <p:spPr>
          <a:xfrm>
            <a:off x="762850" y="4103490"/>
            <a:ext cx="3126562" cy="1755896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20" name="Rounded Rectangle 219">
            <a:extLst>
              <a:ext uri="{FF2B5EF4-FFF2-40B4-BE49-F238E27FC236}">
                <a16:creationId xmlns:a16="http://schemas.microsoft.com/office/drawing/2014/main" id="{38CCDFBC-B9BA-70F0-7B09-937C1CA71658}"/>
              </a:ext>
            </a:extLst>
          </p:cNvPr>
          <p:cNvSpPr/>
          <p:nvPr/>
        </p:nvSpPr>
        <p:spPr>
          <a:xfrm>
            <a:off x="2022545" y="4307492"/>
            <a:ext cx="558389" cy="626743"/>
          </a:xfrm>
          <a:prstGeom prst="roundRect">
            <a:avLst/>
          </a:prstGeom>
          <a:solidFill>
            <a:srgbClr val="5A5D6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2BC27DC6-6BC9-AEBF-93D0-DCFAED019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820" y="4221751"/>
            <a:ext cx="287759" cy="719318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D429BC0B-FD16-52E3-FBF1-B451ADF27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59" y="4221751"/>
            <a:ext cx="287759" cy="719318"/>
          </a:xfrm>
          <a:prstGeom prst="rect">
            <a:avLst/>
          </a:prstGeom>
        </p:spPr>
      </p:pic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36D79B8D-8217-D3E6-8AFA-AED282DC9C91}"/>
              </a:ext>
            </a:extLst>
          </p:cNvPr>
          <p:cNvCxnSpPr/>
          <p:nvPr/>
        </p:nvCxnSpPr>
        <p:spPr>
          <a:xfrm flipV="1">
            <a:off x="2133526" y="4228168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F78012B8-3AF8-4386-0F8F-F5B771FEB1CB}"/>
              </a:ext>
            </a:extLst>
          </p:cNvPr>
          <p:cNvCxnSpPr/>
          <p:nvPr/>
        </p:nvCxnSpPr>
        <p:spPr>
          <a:xfrm flipV="1">
            <a:off x="2249072" y="4229050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0137B257-1883-F1FF-25E6-397017559D96}"/>
              </a:ext>
            </a:extLst>
          </p:cNvPr>
          <p:cNvCxnSpPr/>
          <p:nvPr/>
        </p:nvCxnSpPr>
        <p:spPr>
          <a:xfrm flipV="1">
            <a:off x="2367846" y="4228168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678E41D2-3F18-CB0B-D874-F38715F4DE1C}"/>
              </a:ext>
            </a:extLst>
          </p:cNvPr>
          <p:cNvCxnSpPr/>
          <p:nvPr/>
        </p:nvCxnSpPr>
        <p:spPr>
          <a:xfrm flipV="1">
            <a:off x="2472107" y="4228168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5D4BE677-CD84-FEB2-0FEF-92A24B5629CF}"/>
              </a:ext>
            </a:extLst>
          </p:cNvPr>
          <p:cNvCxnSpPr/>
          <p:nvPr/>
        </p:nvCxnSpPr>
        <p:spPr>
          <a:xfrm flipV="1">
            <a:off x="2133526" y="4937418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7239B020-60F0-D378-164B-4F6BDAA4D0D2}"/>
              </a:ext>
            </a:extLst>
          </p:cNvPr>
          <p:cNvCxnSpPr/>
          <p:nvPr/>
        </p:nvCxnSpPr>
        <p:spPr>
          <a:xfrm flipV="1">
            <a:off x="2249072" y="4938300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69423E90-9253-650C-D135-11BC026CD31E}"/>
              </a:ext>
            </a:extLst>
          </p:cNvPr>
          <p:cNvCxnSpPr/>
          <p:nvPr/>
        </p:nvCxnSpPr>
        <p:spPr>
          <a:xfrm flipV="1">
            <a:off x="2367846" y="4937418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474FF3F7-9A15-30D2-C34D-FB0F11331864}"/>
              </a:ext>
            </a:extLst>
          </p:cNvPr>
          <p:cNvCxnSpPr/>
          <p:nvPr/>
        </p:nvCxnSpPr>
        <p:spPr>
          <a:xfrm flipV="1">
            <a:off x="2472107" y="4937418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421CF5A0-0ED9-CEBC-CFCE-04ADD46BE4BA}"/>
              </a:ext>
            </a:extLst>
          </p:cNvPr>
          <p:cNvCxnSpPr>
            <a:cxnSpLocks/>
          </p:cNvCxnSpPr>
          <p:nvPr/>
        </p:nvCxnSpPr>
        <p:spPr>
          <a:xfrm flipH="1">
            <a:off x="2580935" y="4453549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1C4F8A12-A3E3-8DFA-82D0-9414177B3CFB}"/>
              </a:ext>
            </a:extLst>
          </p:cNvPr>
          <p:cNvCxnSpPr>
            <a:cxnSpLocks/>
          </p:cNvCxnSpPr>
          <p:nvPr/>
        </p:nvCxnSpPr>
        <p:spPr>
          <a:xfrm flipH="1">
            <a:off x="2580935" y="4557005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E50E78E2-D89C-237C-4018-780A744D7B6C}"/>
              </a:ext>
            </a:extLst>
          </p:cNvPr>
          <p:cNvCxnSpPr>
            <a:cxnSpLocks/>
          </p:cNvCxnSpPr>
          <p:nvPr/>
        </p:nvCxnSpPr>
        <p:spPr>
          <a:xfrm flipH="1">
            <a:off x="2580935" y="4790692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06D6C559-3C61-9987-9D95-758AB5B4B6E2}"/>
              </a:ext>
            </a:extLst>
          </p:cNvPr>
          <p:cNvCxnSpPr>
            <a:cxnSpLocks/>
          </p:cNvCxnSpPr>
          <p:nvPr/>
        </p:nvCxnSpPr>
        <p:spPr>
          <a:xfrm flipH="1">
            <a:off x="2580935" y="4675065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7DDC21AE-D052-B59B-8AAA-2C44B3869861}"/>
              </a:ext>
            </a:extLst>
          </p:cNvPr>
          <p:cNvCxnSpPr>
            <a:cxnSpLocks/>
          </p:cNvCxnSpPr>
          <p:nvPr/>
        </p:nvCxnSpPr>
        <p:spPr>
          <a:xfrm flipH="1">
            <a:off x="1948649" y="4453549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E74A5256-5364-11FD-D9E7-95ED413F7581}"/>
              </a:ext>
            </a:extLst>
          </p:cNvPr>
          <p:cNvCxnSpPr>
            <a:cxnSpLocks/>
          </p:cNvCxnSpPr>
          <p:nvPr/>
        </p:nvCxnSpPr>
        <p:spPr>
          <a:xfrm flipH="1">
            <a:off x="1948649" y="4557005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6AE1A9F4-C7FF-C869-D665-EEF999F99E5E}"/>
              </a:ext>
            </a:extLst>
          </p:cNvPr>
          <p:cNvCxnSpPr>
            <a:cxnSpLocks/>
          </p:cNvCxnSpPr>
          <p:nvPr/>
        </p:nvCxnSpPr>
        <p:spPr>
          <a:xfrm flipH="1">
            <a:off x="1948649" y="4790692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6F61151F-0778-1182-E359-D3556C613F47}"/>
              </a:ext>
            </a:extLst>
          </p:cNvPr>
          <p:cNvCxnSpPr>
            <a:cxnSpLocks/>
          </p:cNvCxnSpPr>
          <p:nvPr/>
        </p:nvCxnSpPr>
        <p:spPr>
          <a:xfrm flipH="1">
            <a:off x="1948649" y="4675065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9" name="Rounded Rectangle 258">
            <a:extLst>
              <a:ext uri="{FF2B5EF4-FFF2-40B4-BE49-F238E27FC236}">
                <a16:creationId xmlns:a16="http://schemas.microsoft.com/office/drawing/2014/main" id="{50C3954A-C80A-FD07-CABC-679D6289C0C7}"/>
              </a:ext>
            </a:extLst>
          </p:cNvPr>
          <p:cNvSpPr/>
          <p:nvPr/>
        </p:nvSpPr>
        <p:spPr>
          <a:xfrm>
            <a:off x="7914987" y="4072566"/>
            <a:ext cx="3126562" cy="1755896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0" name="Rounded Rectangle 259">
            <a:extLst>
              <a:ext uri="{FF2B5EF4-FFF2-40B4-BE49-F238E27FC236}">
                <a16:creationId xmlns:a16="http://schemas.microsoft.com/office/drawing/2014/main" id="{9B222802-EC39-9E1D-46A1-07D51AE208B1}"/>
              </a:ext>
            </a:extLst>
          </p:cNvPr>
          <p:cNvSpPr/>
          <p:nvPr/>
        </p:nvSpPr>
        <p:spPr>
          <a:xfrm>
            <a:off x="9174682" y="4276568"/>
            <a:ext cx="558389" cy="626743"/>
          </a:xfrm>
          <a:prstGeom prst="roundRect">
            <a:avLst/>
          </a:prstGeom>
          <a:solidFill>
            <a:srgbClr val="5A5D6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pic>
        <p:nvPicPr>
          <p:cNvPr id="261" name="Picture 260">
            <a:extLst>
              <a:ext uri="{FF2B5EF4-FFF2-40B4-BE49-F238E27FC236}">
                <a16:creationId xmlns:a16="http://schemas.microsoft.com/office/drawing/2014/main" id="{4E22A3EB-45EB-2216-88B8-FBFEC883E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957" y="4190827"/>
            <a:ext cx="287759" cy="719318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97AF64D3-D384-A3A4-AF9A-712441331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596" y="4190827"/>
            <a:ext cx="287759" cy="719318"/>
          </a:xfrm>
          <a:prstGeom prst="rect">
            <a:avLst/>
          </a:prstGeom>
        </p:spPr>
      </p:pic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5D81E35D-E6A4-FB80-9816-16661459524A}"/>
              </a:ext>
            </a:extLst>
          </p:cNvPr>
          <p:cNvCxnSpPr/>
          <p:nvPr/>
        </p:nvCxnSpPr>
        <p:spPr>
          <a:xfrm flipV="1">
            <a:off x="9285663" y="419724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D0F5D9B5-68F1-3E20-8B5F-D7FBABE5E018}"/>
              </a:ext>
            </a:extLst>
          </p:cNvPr>
          <p:cNvCxnSpPr/>
          <p:nvPr/>
        </p:nvCxnSpPr>
        <p:spPr>
          <a:xfrm flipV="1">
            <a:off x="9401209" y="4198126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28DA678F-D004-139F-904D-124DEF7A42A8}"/>
              </a:ext>
            </a:extLst>
          </p:cNvPr>
          <p:cNvCxnSpPr/>
          <p:nvPr/>
        </p:nvCxnSpPr>
        <p:spPr>
          <a:xfrm flipV="1">
            <a:off x="9519983" y="419724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792DE6E5-99A4-5743-FE1E-0B0E9EAFD96A}"/>
              </a:ext>
            </a:extLst>
          </p:cNvPr>
          <p:cNvCxnSpPr/>
          <p:nvPr/>
        </p:nvCxnSpPr>
        <p:spPr>
          <a:xfrm flipV="1">
            <a:off x="9624244" y="419724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9ECB3A49-C358-38FB-FEBC-88ECEABCCAF4}"/>
              </a:ext>
            </a:extLst>
          </p:cNvPr>
          <p:cNvCxnSpPr/>
          <p:nvPr/>
        </p:nvCxnSpPr>
        <p:spPr>
          <a:xfrm flipV="1">
            <a:off x="9285663" y="490649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97977AE0-EA0A-CD55-0B3D-D20F80AA3474}"/>
              </a:ext>
            </a:extLst>
          </p:cNvPr>
          <p:cNvCxnSpPr/>
          <p:nvPr/>
        </p:nvCxnSpPr>
        <p:spPr>
          <a:xfrm flipV="1">
            <a:off x="9401209" y="4907376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68D42A3-3997-738A-F0EF-41BBD40C7C69}"/>
              </a:ext>
            </a:extLst>
          </p:cNvPr>
          <p:cNvCxnSpPr/>
          <p:nvPr/>
        </p:nvCxnSpPr>
        <p:spPr>
          <a:xfrm flipV="1">
            <a:off x="9519983" y="490649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D3A72D2B-48B6-305E-5ED3-D36A2ECB1A2F}"/>
              </a:ext>
            </a:extLst>
          </p:cNvPr>
          <p:cNvCxnSpPr/>
          <p:nvPr/>
        </p:nvCxnSpPr>
        <p:spPr>
          <a:xfrm flipV="1">
            <a:off x="9624244" y="490649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7AF7DB10-B797-D3B0-0DF7-C22E6510B28E}"/>
              </a:ext>
            </a:extLst>
          </p:cNvPr>
          <p:cNvCxnSpPr>
            <a:cxnSpLocks/>
          </p:cNvCxnSpPr>
          <p:nvPr/>
        </p:nvCxnSpPr>
        <p:spPr>
          <a:xfrm flipH="1">
            <a:off x="9733072" y="4422625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91D5891B-22D1-A4A6-616F-8393BDC67102}"/>
              </a:ext>
            </a:extLst>
          </p:cNvPr>
          <p:cNvCxnSpPr>
            <a:cxnSpLocks/>
          </p:cNvCxnSpPr>
          <p:nvPr/>
        </p:nvCxnSpPr>
        <p:spPr>
          <a:xfrm flipH="1">
            <a:off x="9733072" y="4526081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2402052C-E7A0-6C6D-94A6-5DE39BCA800C}"/>
              </a:ext>
            </a:extLst>
          </p:cNvPr>
          <p:cNvCxnSpPr>
            <a:cxnSpLocks/>
          </p:cNvCxnSpPr>
          <p:nvPr/>
        </p:nvCxnSpPr>
        <p:spPr>
          <a:xfrm flipH="1">
            <a:off x="9733072" y="4759768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A7E79B7B-5E49-2FAF-4FA4-F2396BEB2A30}"/>
              </a:ext>
            </a:extLst>
          </p:cNvPr>
          <p:cNvCxnSpPr>
            <a:cxnSpLocks/>
          </p:cNvCxnSpPr>
          <p:nvPr/>
        </p:nvCxnSpPr>
        <p:spPr>
          <a:xfrm flipH="1">
            <a:off x="9733072" y="4644141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6A526A2C-E35F-10E5-29E5-82D2F6384090}"/>
              </a:ext>
            </a:extLst>
          </p:cNvPr>
          <p:cNvCxnSpPr>
            <a:cxnSpLocks/>
          </p:cNvCxnSpPr>
          <p:nvPr/>
        </p:nvCxnSpPr>
        <p:spPr>
          <a:xfrm flipH="1">
            <a:off x="9100786" y="4422625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37750829-0BA9-20B2-7099-C031851F143C}"/>
              </a:ext>
            </a:extLst>
          </p:cNvPr>
          <p:cNvCxnSpPr>
            <a:cxnSpLocks/>
          </p:cNvCxnSpPr>
          <p:nvPr/>
        </p:nvCxnSpPr>
        <p:spPr>
          <a:xfrm flipH="1">
            <a:off x="9100786" y="4526081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6F0B283E-99DC-EE8D-9CB5-066FD23005C0}"/>
              </a:ext>
            </a:extLst>
          </p:cNvPr>
          <p:cNvCxnSpPr>
            <a:cxnSpLocks/>
          </p:cNvCxnSpPr>
          <p:nvPr/>
        </p:nvCxnSpPr>
        <p:spPr>
          <a:xfrm flipH="1">
            <a:off x="9100786" y="4759768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9A471132-2934-8D8E-9C36-D80FADEA4AC3}"/>
              </a:ext>
            </a:extLst>
          </p:cNvPr>
          <p:cNvCxnSpPr>
            <a:cxnSpLocks/>
          </p:cNvCxnSpPr>
          <p:nvPr/>
        </p:nvCxnSpPr>
        <p:spPr>
          <a:xfrm flipH="1">
            <a:off x="9100786" y="4644141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9" name="Rounded Rectangle 298">
            <a:extLst>
              <a:ext uri="{FF2B5EF4-FFF2-40B4-BE49-F238E27FC236}">
                <a16:creationId xmlns:a16="http://schemas.microsoft.com/office/drawing/2014/main" id="{1DD746A7-84E7-672C-2509-9A45745BA786}"/>
              </a:ext>
            </a:extLst>
          </p:cNvPr>
          <p:cNvSpPr/>
          <p:nvPr/>
        </p:nvSpPr>
        <p:spPr>
          <a:xfrm>
            <a:off x="7914987" y="1956981"/>
            <a:ext cx="3126562" cy="1755896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00" name="Rounded Rectangle 299">
            <a:extLst>
              <a:ext uri="{FF2B5EF4-FFF2-40B4-BE49-F238E27FC236}">
                <a16:creationId xmlns:a16="http://schemas.microsoft.com/office/drawing/2014/main" id="{245C5E68-5687-A4F6-40FC-34CD176F1242}"/>
              </a:ext>
            </a:extLst>
          </p:cNvPr>
          <p:cNvSpPr/>
          <p:nvPr/>
        </p:nvSpPr>
        <p:spPr>
          <a:xfrm>
            <a:off x="9174682" y="2160983"/>
            <a:ext cx="558389" cy="626743"/>
          </a:xfrm>
          <a:prstGeom prst="roundRect">
            <a:avLst/>
          </a:prstGeom>
          <a:solidFill>
            <a:srgbClr val="5A5D6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pic>
        <p:nvPicPr>
          <p:cNvPr id="301" name="Picture 300">
            <a:extLst>
              <a:ext uri="{FF2B5EF4-FFF2-40B4-BE49-F238E27FC236}">
                <a16:creationId xmlns:a16="http://schemas.microsoft.com/office/drawing/2014/main" id="{7525E966-BE10-FABF-8C58-5B5D55056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957" y="2075242"/>
            <a:ext cx="287759" cy="719318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9CBD2102-27AB-2ED5-6530-DA40574B4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596" y="2075242"/>
            <a:ext cx="287759" cy="719318"/>
          </a:xfrm>
          <a:prstGeom prst="rect">
            <a:avLst/>
          </a:prstGeom>
        </p:spPr>
      </p:pic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F155994A-28F6-20AA-BA2D-80240A3DACDA}"/>
              </a:ext>
            </a:extLst>
          </p:cNvPr>
          <p:cNvCxnSpPr/>
          <p:nvPr/>
        </p:nvCxnSpPr>
        <p:spPr>
          <a:xfrm flipV="1">
            <a:off x="9285663" y="208165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DCA36FC6-D8BF-E9A4-776D-4245607982E8}"/>
              </a:ext>
            </a:extLst>
          </p:cNvPr>
          <p:cNvCxnSpPr/>
          <p:nvPr/>
        </p:nvCxnSpPr>
        <p:spPr>
          <a:xfrm flipV="1">
            <a:off x="9401209" y="2082541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29F28D9B-615A-66AF-A761-3E7CEE249CC2}"/>
              </a:ext>
            </a:extLst>
          </p:cNvPr>
          <p:cNvCxnSpPr/>
          <p:nvPr/>
        </p:nvCxnSpPr>
        <p:spPr>
          <a:xfrm flipV="1">
            <a:off x="9519983" y="208165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94BDE246-B922-22ED-E4F7-98D805A893C7}"/>
              </a:ext>
            </a:extLst>
          </p:cNvPr>
          <p:cNvCxnSpPr/>
          <p:nvPr/>
        </p:nvCxnSpPr>
        <p:spPr>
          <a:xfrm flipV="1">
            <a:off x="9624244" y="208165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467D2771-6F89-E32A-0A7F-2466F3C56340}"/>
              </a:ext>
            </a:extLst>
          </p:cNvPr>
          <p:cNvCxnSpPr/>
          <p:nvPr/>
        </p:nvCxnSpPr>
        <p:spPr>
          <a:xfrm flipV="1">
            <a:off x="9285663" y="279090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59DA5883-E1C6-5E7B-6EF8-653C01DC4339}"/>
              </a:ext>
            </a:extLst>
          </p:cNvPr>
          <p:cNvCxnSpPr/>
          <p:nvPr/>
        </p:nvCxnSpPr>
        <p:spPr>
          <a:xfrm flipV="1">
            <a:off x="9401209" y="2791791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515E4EB2-2A7E-2907-2364-CE7964DD4FAE}"/>
              </a:ext>
            </a:extLst>
          </p:cNvPr>
          <p:cNvCxnSpPr/>
          <p:nvPr/>
        </p:nvCxnSpPr>
        <p:spPr>
          <a:xfrm flipV="1">
            <a:off x="9519983" y="279090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10DB3899-9259-FD4E-B6CB-709CE7AC13DC}"/>
              </a:ext>
            </a:extLst>
          </p:cNvPr>
          <p:cNvCxnSpPr/>
          <p:nvPr/>
        </p:nvCxnSpPr>
        <p:spPr>
          <a:xfrm flipV="1">
            <a:off x="9624244" y="279090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00947D89-B103-631D-0212-2D74B7024CE1}"/>
              </a:ext>
            </a:extLst>
          </p:cNvPr>
          <p:cNvCxnSpPr>
            <a:cxnSpLocks/>
          </p:cNvCxnSpPr>
          <p:nvPr/>
        </p:nvCxnSpPr>
        <p:spPr>
          <a:xfrm flipH="1">
            <a:off x="9733072" y="2307040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1528D2BF-561B-4B06-4D88-C2DA7201FB39}"/>
              </a:ext>
            </a:extLst>
          </p:cNvPr>
          <p:cNvCxnSpPr>
            <a:cxnSpLocks/>
          </p:cNvCxnSpPr>
          <p:nvPr/>
        </p:nvCxnSpPr>
        <p:spPr>
          <a:xfrm flipH="1">
            <a:off x="9733072" y="241049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EAE22799-8452-09BF-542D-447688CAB5AA}"/>
              </a:ext>
            </a:extLst>
          </p:cNvPr>
          <p:cNvCxnSpPr>
            <a:cxnSpLocks/>
          </p:cNvCxnSpPr>
          <p:nvPr/>
        </p:nvCxnSpPr>
        <p:spPr>
          <a:xfrm flipH="1">
            <a:off x="9733072" y="2644183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6CD5B252-2C89-13C0-D924-2390FCE9699D}"/>
              </a:ext>
            </a:extLst>
          </p:cNvPr>
          <p:cNvCxnSpPr>
            <a:cxnSpLocks/>
          </p:cNvCxnSpPr>
          <p:nvPr/>
        </p:nvCxnSpPr>
        <p:spPr>
          <a:xfrm flipH="1">
            <a:off x="9733072" y="252855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270B99E6-EAD6-1285-A2F4-9859E129DC9F}"/>
              </a:ext>
            </a:extLst>
          </p:cNvPr>
          <p:cNvCxnSpPr>
            <a:cxnSpLocks/>
          </p:cNvCxnSpPr>
          <p:nvPr/>
        </p:nvCxnSpPr>
        <p:spPr>
          <a:xfrm flipH="1">
            <a:off x="9100786" y="2307040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FEA7FEB4-3C7D-9ED5-193F-0D0138576B1F}"/>
              </a:ext>
            </a:extLst>
          </p:cNvPr>
          <p:cNvCxnSpPr>
            <a:cxnSpLocks/>
          </p:cNvCxnSpPr>
          <p:nvPr/>
        </p:nvCxnSpPr>
        <p:spPr>
          <a:xfrm flipH="1">
            <a:off x="9100786" y="241049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9CF57250-9FD3-70DF-4C2A-B502F8576340}"/>
              </a:ext>
            </a:extLst>
          </p:cNvPr>
          <p:cNvCxnSpPr>
            <a:cxnSpLocks/>
          </p:cNvCxnSpPr>
          <p:nvPr/>
        </p:nvCxnSpPr>
        <p:spPr>
          <a:xfrm flipH="1">
            <a:off x="9100786" y="2644183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F4C16EA3-5BF9-0D6A-1876-D00F03953EF6}"/>
              </a:ext>
            </a:extLst>
          </p:cNvPr>
          <p:cNvCxnSpPr>
            <a:cxnSpLocks/>
          </p:cNvCxnSpPr>
          <p:nvPr/>
        </p:nvCxnSpPr>
        <p:spPr>
          <a:xfrm flipH="1">
            <a:off x="9100786" y="252855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2125BB19-D1E9-248E-2989-37F20397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551401" y="2717982"/>
            <a:ext cx="287759" cy="7193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8EE0496-9C9A-9D30-11BA-33077431B14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075483" y="2724520"/>
            <a:ext cx="287759" cy="719318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D23B82CF-06A2-FF02-63B1-F517E9150D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547258" y="4344197"/>
            <a:ext cx="287759" cy="719318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708D9F9-E3CD-5653-631E-17BB92D744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096826" y="4344197"/>
            <a:ext cx="287759" cy="719318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C10B6CE4-9DF3-19BD-B1F3-F80A755297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404494" y="2723576"/>
            <a:ext cx="287759" cy="71931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DC65AF0F-1CCA-FC2A-9824-FE19C443C5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997875" y="2717982"/>
            <a:ext cx="287759" cy="719318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6BB84E4F-4AE4-60FF-6B96-11F62D4BDB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436158" y="4344197"/>
            <a:ext cx="287759" cy="719318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299E99EB-AD29-5F35-8180-3733A391B8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006668" y="4344197"/>
            <a:ext cx="287759" cy="719318"/>
          </a:xfrm>
          <a:prstGeom prst="rect">
            <a:avLst/>
          </a:prstGeom>
        </p:spPr>
      </p:pic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3DCD0BF9-2901-1675-5E62-004988B7303E}"/>
              </a:ext>
            </a:extLst>
          </p:cNvPr>
          <p:cNvCxnSpPr>
            <a:cxnSpLocks/>
          </p:cNvCxnSpPr>
          <p:nvPr/>
        </p:nvCxnSpPr>
        <p:spPr>
          <a:xfrm>
            <a:off x="3889412" y="2588745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DE8EDF2A-542B-9ADD-E24D-74ECDE1FE4F6}"/>
              </a:ext>
            </a:extLst>
          </p:cNvPr>
          <p:cNvCxnSpPr>
            <a:cxnSpLocks/>
          </p:cNvCxnSpPr>
          <p:nvPr/>
        </p:nvCxnSpPr>
        <p:spPr>
          <a:xfrm>
            <a:off x="3889412" y="2670807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A1322635-A0B1-BED7-2516-847547FD6AE6}"/>
              </a:ext>
            </a:extLst>
          </p:cNvPr>
          <p:cNvCxnSpPr>
            <a:cxnSpLocks/>
          </p:cNvCxnSpPr>
          <p:nvPr/>
        </p:nvCxnSpPr>
        <p:spPr>
          <a:xfrm>
            <a:off x="3889412" y="275872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3A74C4F1-FFA5-3308-2168-DA13598F47F7}"/>
              </a:ext>
            </a:extLst>
          </p:cNvPr>
          <p:cNvCxnSpPr>
            <a:cxnSpLocks/>
          </p:cNvCxnSpPr>
          <p:nvPr/>
        </p:nvCxnSpPr>
        <p:spPr>
          <a:xfrm>
            <a:off x="3889412" y="2846654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6A1367D2-4293-B604-CF89-3654EF274BF2}"/>
              </a:ext>
            </a:extLst>
          </p:cNvPr>
          <p:cNvCxnSpPr>
            <a:cxnSpLocks/>
          </p:cNvCxnSpPr>
          <p:nvPr/>
        </p:nvCxnSpPr>
        <p:spPr>
          <a:xfrm>
            <a:off x="3901137" y="293750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F2872776-64A6-C2A1-DAC3-94EC96AD5E58}"/>
              </a:ext>
            </a:extLst>
          </p:cNvPr>
          <p:cNvCxnSpPr>
            <a:cxnSpLocks/>
          </p:cNvCxnSpPr>
          <p:nvPr/>
        </p:nvCxnSpPr>
        <p:spPr>
          <a:xfrm>
            <a:off x="3877687" y="4792453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15BC4CA8-3B2B-A1BB-7A0C-3D531AF3C881}"/>
              </a:ext>
            </a:extLst>
          </p:cNvPr>
          <p:cNvCxnSpPr>
            <a:cxnSpLocks/>
          </p:cNvCxnSpPr>
          <p:nvPr/>
        </p:nvCxnSpPr>
        <p:spPr>
          <a:xfrm>
            <a:off x="3877687" y="4874515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43550F89-2079-1A63-5279-BCA69F698A39}"/>
              </a:ext>
            </a:extLst>
          </p:cNvPr>
          <p:cNvCxnSpPr>
            <a:cxnSpLocks/>
          </p:cNvCxnSpPr>
          <p:nvPr/>
        </p:nvCxnSpPr>
        <p:spPr>
          <a:xfrm>
            <a:off x="3877687" y="4962437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7DC00BE8-9BEF-6324-C62B-279B076DB077}"/>
              </a:ext>
            </a:extLst>
          </p:cNvPr>
          <p:cNvCxnSpPr>
            <a:cxnSpLocks/>
          </p:cNvCxnSpPr>
          <p:nvPr/>
        </p:nvCxnSpPr>
        <p:spPr>
          <a:xfrm>
            <a:off x="3877687" y="5050362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11D34558-8419-7F8B-EA27-1A06F73B08E5}"/>
              </a:ext>
            </a:extLst>
          </p:cNvPr>
          <p:cNvCxnSpPr>
            <a:cxnSpLocks/>
          </p:cNvCxnSpPr>
          <p:nvPr/>
        </p:nvCxnSpPr>
        <p:spPr>
          <a:xfrm>
            <a:off x="3889412" y="5141217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B0E8F139-A9F2-9B27-9D80-EE60C290888B}"/>
              </a:ext>
            </a:extLst>
          </p:cNvPr>
          <p:cNvCxnSpPr>
            <a:cxnSpLocks/>
          </p:cNvCxnSpPr>
          <p:nvPr/>
        </p:nvCxnSpPr>
        <p:spPr>
          <a:xfrm>
            <a:off x="7136705" y="2588745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06F36D8E-8FC6-E15D-BAD8-56D60BDE8E72}"/>
              </a:ext>
            </a:extLst>
          </p:cNvPr>
          <p:cNvCxnSpPr>
            <a:cxnSpLocks/>
          </p:cNvCxnSpPr>
          <p:nvPr/>
        </p:nvCxnSpPr>
        <p:spPr>
          <a:xfrm>
            <a:off x="7136705" y="2670807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873D702A-F07B-83D6-D451-CAF851058873}"/>
              </a:ext>
            </a:extLst>
          </p:cNvPr>
          <p:cNvCxnSpPr>
            <a:cxnSpLocks/>
          </p:cNvCxnSpPr>
          <p:nvPr/>
        </p:nvCxnSpPr>
        <p:spPr>
          <a:xfrm>
            <a:off x="7136705" y="275872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DB360915-4DEF-5611-A751-3726B77A49F7}"/>
              </a:ext>
            </a:extLst>
          </p:cNvPr>
          <p:cNvCxnSpPr>
            <a:cxnSpLocks/>
          </p:cNvCxnSpPr>
          <p:nvPr/>
        </p:nvCxnSpPr>
        <p:spPr>
          <a:xfrm>
            <a:off x="7136705" y="2846654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ED6968BD-DB37-4549-27FF-C85F0855359D}"/>
              </a:ext>
            </a:extLst>
          </p:cNvPr>
          <p:cNvCxnSpPr>
            <a:cxnSpLocks/>
          </p:cNvCxnSpPr>
          <p:nvPr/>
        </p:nvCxnSpPr>
        <p:spPr>
          <a:xfrm>
            <a:off x="7148430" y="293750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50389298-82A5-8F24-E111-8CCEB22D09DF}"/>
              </a:ext>
            </a:extLst>
          </p:cNvPr>
          <p:cNvCxnSpPr>
            <a:cxnSpLocks/>
          </p:cNvCxnSpPr>
          <p:nvPr/>
        </p:nvCxnSpPr>
        <p:spPr>
          <a:xfrm>
            <a:off x="7133772" y="471419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271CBEF4-7849-7058-DEE2-5AD77BC5AFB2}"/>
              </a:ext>
            </a:extLst>
          </p:cNvPr>
          <p:cNvCxnSpPr>
            <a:cxnSpLocks/>
          </p:cNvCxnSpPr>
          <p:nvPr/>
        </p:nvCxnSpPr>
        <p:spPr>
          <a:xfrm>
            <a:off x="7133772" y="4796261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728A9CF6-E0DE-444A-9B1D-A3438FE29F07}"/>
              </a:ext>
            </a:extLst>
          </p:cNvPr>
          <p:cNvCxnSpPr>
            <a:cxnSpLocks/>
          </p:cNvCxnSpPr>
          <p:nvPr/>
        </p:nvCxnSpPr>
        <p:spPr>
          <a:xfrm>
            <a:off x="7133772" y="4884183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6F3E7BFC-DE3F-2126-10DB-EF1A1F9BC9BA}"/>
              </a:ext>
            </a:extLst>
          </p:cNvPr>
          <p:cNvCxnSpPr>
            <a:cxnSpLocks/>
          </p:cNvCxnSpPr>
          <p:nvPr/>
        </p:nvCxnSpPr>
        <p:spPr>
          <a:xfrm>
            <a:off x="7133772" y="4972108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D3365225-233A-2B41-9A8E-1D7DE45C9E4F}"/>
              </a:ext>
            </a:extLst>
          </p:cNvPr>
          <p:cNvCxnSpPr>
            <a:cxnSpLocks/>
          </p:cNvCxnSpPr>
          <p:nvPr/>
        </p:nvCxnSpPr>
        <p:spPr>
          <a:xfrm>
            <a:off x="7145497" y="5062963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2" name="TextBox 361">
            <a:extLst>
              <a:ext uri="{FF2B5EF4-FFF2-40B4-BE49-F238E27FC236}">
                <a16:creationId xmlns:a16="http://schemas.microsoft.com/office/drawing/2014/main" id="{A8F1E1D1-EE47-A56E-50E6-9ED16A1DACC3}"/>
              </a:ext>
            </a:extLst>
          </p:cNvPr>
          <p:cNvSpPr txBox="1"/>
          <p:nvPr/>
        </p:nvSpPr>
        <p:spPr>
          <a:xfrm>
            <a:off x="3965969" y="2595240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>
                <a:highlight>
                  <a:srgbClr val="F6FAFC"/>
                </a:highlight>
              </a:rPr>
              <a:t>CXL</a:t>
            </a: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5F7D773F-95D2-28CF-4D59-0DE7D4F4883B}"/>
              </a:ext>
            </a:extLst>
          </p:cNvPr>
          <p:cNvCxnSpPr>
            <a:cxnSpLocks/>
          </p:cNvCxnSpPr>
          <p:nvPr/>
        </p:nvCxnSpPr>
        <p:spPr>
          <a:xfrm>
            <a:off x="3889411" y="3038031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565D8A1C-8ABD-5F53-6F0B-61D36665688E}"/>
              </a:ext>
            </a:extLst>
          </p:cNvPr>
          <p:cNvCxnSpPr>
            <a:cxnSpLocks/>
          </p:cNvCxnSpPr>
          <p:nvPr/>
        </p:nvCxnSpPr>
        <p:spPr>
          <a:xfrm>
            <a:off x="3877686" y="5239038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906F1E28-2B7F-0A86-D3F1-86A2BD06F9F9}"/>
              </a:ext>
            </a:extLst>
          </p:cNvPr>
          <p:cNvCxnSpPr>
            <a:cxnSpLocks/>
          </p:cNvCxnSpPr>
          <p:nvPr/>
        </p:nvCxnSpPr>
        <p:spPr>
          <a:xfrm>
            <a:off x="7148429" y="5175210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719F6F2E-5783-9180-9C73-CC0DC3A7E521}"/>
              </a:ext>
            </a:extLst>
          </p:cNvPr>
          <p:cNvCxnSpPr>
            <a:cxnSpLocks/>
          </p:cNvCxnSpPr>
          <p:nvPr/>
        </p:nvCxnSpPr>
        <p:spPr>
          <a:xfrm>
            <a:off x="7133771" y="3038031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7" name="TextBox 366">
            <a:extLst>
              <a:ext uri="{FF2B5EF4-FFF2-40B4-BE49-F238E27FC236}">
                <a16:creationId xmlns:a16="http://schemas.microsoft.com/office/drawing/2014/main" id="{457D1C34-0A73-1A82-3B32-12FD06B6EEF4}"/>
              </a:ext>
            </a:extLst>
          </p:cNvPr>
          <p:cNvSpPr txBox="1"/>
          <p:nvPr/>
        </p:nvSpPr>
        <p:spPr>
          <a:xfrm>
            <a:off x="3943520" y="4801960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>
                <a:highlight>
                  <a:srgbClr val="F6FAFC"/>
                </a:highlight>
              </a:rPr>
              <a:t>CXL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988D3321-EDA6-0EE5-2C72-F9CB52ECFA7D}"/>
              </a:ext>
            </a:extLst>
          </p:cNvPr>
          <p:cNvSpPr txBox="1"/>
          <p:nvPr/>
        </p:nvSpPr>
        <p:spPr>
          <a:xfrm>
            <a:off x="7190814" y="2607144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>
                <a:highlight>
                  <a:srgbClr val="F6FAFC"/>
                </a:highlight>
              </a:rPr>
              <a:t>CXL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F48C1D03-99E2-8926-B372-3FE7F467A736}"/>
              </a:ext>
            </a:extLst>
          </p:cNvPr>
          <p:cNvSpPr txBox="1"/>
          <p:nvPr/>
        </p:nvSpPr>
        <p:spPr>
          <a:xfrm>
            <a:off x="7187880" y="4744323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>
                <a:highlight>
                  <a:srgbClr val="F6FAFC"/>
                </a:highlight>
              </a:rPr>
              <a:t>CXL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2778E-B229-E3DA-AA50-E993910A0E23}"/>
              </a:ext>
            </a:extLst>
          </p:cNvPr>
          <p:cNvSpPr txBox="1"/>
          <p:nvPr/>
        </p:nvSpPr>
        <p:spPr>
          <a:xfrm>
            <a:off x="4860270" y="3626329"/>
            <a:ext cx="21023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/>
              <a:t>Shared Memory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DA38874-6621-FCAF-7537-F6136BE1E269}"/>
              </a:ext>
            </a:extLst>
          </p:cNvPr>
          <p:cNvSpPr/>
          <p:nvPr/>
        </p:nvSpPr>
        <p:spPr>
          <a:xfrm>
            <a:off x="4807909" y="4066336"/>
            <a:ext cx="2183581" cy="1616357"/>
          </a:xfrm>
          <a:prstGeom prst="roundRect">
            <a:avLst/>
          </a:prstGeom>
          <a:solidFill>
            <a:srgbClr val="CBCDD2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EDDFCF-AAFF-247F-3731-359FDEEAE60E}"/>
              </a:ext>
            </a:extLst>
          </p:cNvPr>
          <p:cNvSpPr txBox="1">
            <a:spLocks/>
          </p:cNvSpPr>
          <p:nvPr/>
        </p:nvSpPr>
        <p:spPr>
          <a:xfrm>
            <a:off x="838200" y="366716"/>
            <a:ext cx="106533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CXL to Pool Memory… and Now PCIe!</a:t>
            </a:r>
            <a:endParaRPr lang="en-CN" sz="40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8655994-316E-F9CD-431E-EB12BAE42385}"/>
              </a:ext>
            </a:extLst>
          </p:cNvPr>
          <p:cNvSpPr/>
          <p:nvPr/>
        </p:nvSpPr>
        <p:spPr>
          <a:xfrm>
            <a:off x="4819633" y="2130406"/>
            <a:ext cx="2183581" cy="1403100"/>
          </a:xfrm>
          <a:prstGeom prst="roundRect">
            <a:avLst/>
          </a:prstGeom>
          <a:solidFill>
            <a:srgbClr val="F7FBFD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200" dirty="0">
                <a:solidFill>
                  <a:schemeClr val="tx1"/>
                </a:solidFill>
              </a:rPr>
              <a:t>Memory Pool</a:t>
            </a:r>
          </a:p>
          <a:p>
            <a:pPr algn="ctr"/>
            <a:r>
              <a:rPr lang="en-CN" sz="2000" dirty="0">
                <a:solidFill>
                  <a:schemeClr val="tx1"/>
                </a:solidFill>
              </a:rPr>
              <a:t>(Allocated to individual hosts)</a:t>
            </a:r>
          </a:p>
        </p:txBody>
      </p:sp>
    </p:spTree>
    <p:extLst>
      <p:ext uri="{BB962C8B-B14F-4D97-AF65-F5344CB8AC3E}">
        <p14:creationId xmlns:p14="http://schemas.microsoft.com/office/powerpoint/2010/main" val="37900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 animBg="1"/>
      <p:bldP spid="7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45E34-70D6-739E-F82C-47148E64B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8DBAD98-0EA7-0948-625D-0275AA874AD8}"/>
              </a:ext>
            </a:extLst>
          </p:cNvPr>
          <p:cNvSpPr/>
          <p:nvPr/>
        </p:nvSpPr>
        <p:spPr>
          <a:xfrm>
            <a:off x="4674419" y="1949814"/>
            <a:ext cx="2474011" cy="3909571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2B851-7508-CAD9-EA9D-1AA60BFA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334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CXL to Pool Memory… and Now PCIe!</a:t>
            </a:r>
            <a:endParaRPr lang="en-CN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00CBB-8779-CB99-6150-FC49325C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DB3C-AEE1-5547-B414-BA537C1088FE}" type="slidenum">
              <a:rPr lang="en-CN" smtClean="0"/>
              <a:t>13</a:t>
            </a:fld>
            <a:endParaRPr lang="en-C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1BDF71-D292-FB35-4075-E640E8238DDC}"/>
              </a:ext>
            </a:extLst>
          </p:cNvPr>
          <p:cNvSpPr txBox="1"/>
          <p:nvPr/>
        </p:nvSpPr>
        <p:spPr>
          <a:xfrm>
            <a:off x="4457372" y="1385564"/>
            <a:ext cx="2908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CXL Memory Pool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EB3220-B371-E7CE-51B9-E00E474D00A4}"/>
              </a:ext>
            </a:extLst>
          </p:cNvPr>
          <p:cNvSpPr/>
          <p:nvPr/>
        </p:nvSpPr>
        <p:spPr>
          <a:xfrm>
            <a:off x="762850" y="1956981"/>
            <a:ext cx="3126562" cy="1755896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8C7C82E-47F5-2FA5-3475-BE0BF6CE6B76}"/>
              </a:ext>
            </a:extLst>
          </p:cNvPr>
          <p:cNvSpPr/>
          <p:nvPr/>
        </p:nvSpPr>
        <p:spPr>
          <a:xfrm>
            <a:off x="2022545" y="2160983"/>
            <a:ext cx="558389" cy="626743"/>
          </a:xfrm>
          <a:prstGeom prst="roundRect">
            <a:avLst/>
          </a:prstGeom>
          <a:solidFill>
            <a:srgbClr val="5A5D6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138388-2A99-13B2-AF87-7470E66F3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820" y="2075242"/>
            <a:ext cx="287759" cy="7193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4FFBA6-16AC-EB74-22DC-98F25860F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59" y="2075242"/>
            <a:ext cx="287759" cy="71931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C5F6C6-3AE5-C226-7AEC-14C5D8362AD5}"/>
              </a:ext>
            </a:extLst>
          </p:cNvPr>
          <p:cNvCxnSpPr/>
          <p:nvPr/>
        </p:nvCxnSpPr>
        <p:spPr>
          <a:xfrm flipV="1">
            <a:off x="2133526" y="208165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170485-EB0E-308B-AA2C-FE966DC40B90}"/>
              </a:ext>
            </a:extLst>
          </p:cNvPr>
          <p:cNvCxnSpPr/>
          <p:nvPr/>
        </p:nvCxnSpPr>
        <p:spPr>
          <a:xfrm flipV="1">
            <a:off x="2249072" y="2082541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ADDDF3-80EF-A72E-CBE9-6FF2474D96F6}"/>
              </a:ext>
            </a:extLst>
          </p:cNvPr>
          <p:cNvCxnSpPr/>
          <p:nvPr/>
        </p:nvCxnSpPr>
        <p:spPr>
          <a:xfrm flipV="1">
            <a:off x="2367846" y="208165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084116-AB4E-4805-B26E-ED654ED6C59A}"/>
              </a:ext>
            </a:extLst>
          </p:cNvPr>
          <p:cNvCxnSpPr/>
          <p:nvPr/>
        </p:nvCxnSpPr>
        <p:spPr>
          <a:xfrm flipV="1">
            <a:off x="2472107" y="208165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D78CD8-09DF-2AC0-8B76-70944F65F577}"/>
              </a:ext>
            </a:extLst>
          </p:cNvPr>
          <p:cNvCxnSpPr/>
          <p:nvPr/>
        </p:nvCxnSpPr>
        <p:spPr>
          <a:xfrm flipV="1">
            <a:off x="2133526" y="279090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BC9427-E749-2F46-05FF-1F0F1BF85AC3}"/>
              </a:ext>
            </a:extLst>
          </p:cNvPr>
          <p:cNvCxnSpPr/>
          <p:nvPr/>
        </p:nvCxnSpPr>
        <p:spPr>
          <a:xfrm flipV="1">
            <a:off x="2249072" y="2791791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6C6A34-2085-FA42-B2D7-B570A79FFA11}"/>
              </a:ext>
            </a:extLst>
          </p:cNvPr>
          <p:cNvCxnSpPr/>
          <p:nvPr/>
        </p:nvCxnSpPr>
        <p:spPr>
          <a:xfrm flipV="1">
            <a:off x="2367846" y="279090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FBB035-CF1C-5306-140B-51FFD7C8A8BB}"/>
              </a:ext>
            </a:extLst>
          </p:cNvPr>
          <p:cNvCxnSpPr/>
          <p:nvPr/>
        </p:nvCxnSpPr>
        <p:spPr>
          <a:xfrm flipV="1">
            <a:off x="2472107" y="279090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81161D-5662-A024-2D5A-832CB29FBA96}"/>
              </a:ext>
            </a:extLst>
          </p:cNvPr>
          <p:cNvCxnSpPr>
            <a:cxnSpLocks/>
          </p:cNvCxnSpPr>
          <p:nvPr/>
        </p:nvCxnSpPr>
        <p:spPr>
          <a:xfrm flipH="1">
            <a:off x="2580935" y="2307040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C4866F-C23C-6DD4-45C5-CDAA7D7EA966}"/>
              </a:ext>
            </a:extLst>
          </p:cNvPr>
          <p:cNvCxnSpPr>
            <a:cxnSpLocks/>
          </p:cNvCxnSpPr>
          <p:nvPr/>
        </p:nvCxnSpPr>
        <p:spPr>
          <a:xfrm flipH="1">
            <a:off x="2580935" y="241049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BE6B27-4A1E-0D05-E4A1-F6CE29265283}"/>
              </a:ext>
            </a:extLst>
          </p:cNvPr>
          <p:cNvCxnSpPr>
            <a:cxnSpLocks/>
          </p:cNvCxnSpPr>
          <p:nvPr/>
        </p:nvCxnSpPr>
        <p:spPr>
          <a:xfrm flipH="1">
            <a:off x="2580935" y="2644183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F24BAF3-DCE2-DDDC-3AD1-3CDBBF5914B8}"/>
              </a:ext>
            </a:extLst>
          </p:cNvPr>
          <p:cNvCxnSpPr>
            <a:cxnSpLocks/>
          </p:cNvCxnSpPr>
          <p:nvPr/>
        </p:nvCxnSpPr>
        <p:spPr>
          <a:xfrm flipH="1">
            <a:off x="2580935" y="252855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C401F38-9E44-ED8F-EA0F-7C2BC9C9275B}"/>
              </a:ext>
            </a:extLst>
          </p:cNvPr>
          <p:cNvCxnSpPr>
            <a:cxnSpLocks/>
          </p:cNvCxnSpPr>
          <p:nvPr/>
        </p:nvCxnSpPr>
        <p:spPr>
          <a:xfrm flipH="1">
            <a:off x="1948649" y="2307040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F2FADBA-96D9-F331-E6E2-2FA34E264F71}"/>
              </a:ext>
            </a:extLst>
          </p:cNvPr>
          <p:cNvCxnSpPr>
            <a:cxnSpLocks/>
          </p:cNvCxnSpPr>
          <p:nvPr/>
        </p:nvCxnSpPr>
        <p:spPr>
          <a:xfrm flipH="1">
            <a:off x="1948649" y="241049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FFB8E46-69D5-52CE-A93F-F2A431464981}"/>
              </a:ext>
            </a:extLst>
          </p:cNvPr>
          <p:cNvCxnSpPr>
            <a:cxnSpLocks/>
          </p:cNvCxnSpPr>
          <p:nvPr/>
        </p:nvCxnSpPr>
        <p:spPr>
          <a:xfrm flipH="1">
            <a:off x="1948649" y="2644183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0BE8F22-F3F7-A323-AD46-ABD68FE8D3D2}"/>
              </a:ext>
            </a:extLst>
          </p:cNvPr>
          <p:cNvCxnSpPr>
            <a:cxnSpLocks/>
          </p:cNvCxnSpPr>
          <p:nvPr/>
        </p:nvCxnSpPr>
        <p:spPr>
          <a:xfrm flipH="1">
            <a:off x="1948649" y="252855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6180817B-B86A-A15C-DB5A-5D4AAFF41804}"/>
              </a:ext>
            </a:extLst>
          </p:cNvPr>
          <p:cNvSpPr txBox="1"/>
          <p:nvPr/>
        </p:nvSpPr>
        <p:spPr>
          <a:xfrm>
            <a:off x="1709227" y="1476470"/>
            <a:ext cx="1210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A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68BBD725-CDD1-8309-742E-309515EC43B1}"/>
              </a:ext>
            </a:extLst>
          </p:cNvPr>
          <p:cNvSpPr txBox="1"/>
          <p:nvPr/>
        </p:nvSpPr>
        <p:spPr>
          <a:xfrm>
            <a:off x="8873230" y="1463317"/>
            <a:ext cx="1214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B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63F62E33-ADC6-911D-3C01-5EC108963578}"/>
              </a:ext>
            </a:extLst>
          </p:cNvPr>
          <p:cNvSpPr txBox="1"/>
          <p:nvPr/>
        </p:nvSpPr>
        <p:spPr>
          <a:xfrm>
            <a:off x="1629764" y="5833130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C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AC5B4F1A-7B0E-31D3-F2CC-74194D4F651B}"/>
              </a:ext>
            </a:extLst>
          </p:cNvPr>
          <p:cNvSpPr txBox="1"/>
          <p:nvPr/>
        </p:nvSpPr>
        <p:spPr>
          <a:xfrm>
            <a:off x="9001573" y="5801778"/>
            <a:ext cx="124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D</a:t>
            </a:r>
          </a:p>
        </p:txBody>
      </p:sp>
      <p:sp>
        <p:nvSpPr>
          <p:cNvPr id="219" name="Rounded Rectangle 218">
            <a:extLst>
              <a:ext uri="{FF2B5EF4-FFF2-40B4-BE49-F238E27FC236}">
                <a16:creationId xmlns:a16="http://schemas.microsoft.com/office/drawing/2014/main" id="{DA993A4F-3BBA-1AF3-F44E-5ACFA87DB317}"/>
              </a:ext>
            </a:extLst>
          </p:cNvPr>
          <p:cNvSpPr/>
          <p:nvPr/>
        </p:nvSpPr>
        <p:spPr>
          <a:xfrm>
            <a:off x="762850" y="4103490"/>
            <a:ext cx="3126562" cy="1755896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20" name="Rounded Rectangle 219">
            <a:extLst>
              <a:ext uri="{FF2B5EF4-FFF2-40B4-BE49-F238E27FC236}">
                <a16:creationId xmlns:a16="http://schemas.microsoft.com/office/drawing/2014/main" id="{647A746A-9E19-20DC-DA08-8E9974A081BA}"/>
              </a:ext>
            </a:extLst>
          </p:cNvPr>
          <p:cNvSpPr/>
          <p:nvPr/>
        </p:nvSpPr>
        <p:spPr>
          <a:xfrm>
            <a:off x="2022545" y="4307492"/>
            <a:ext cx="558389" cy="626743"/>
          </a:xfrm>
          <a:prstGeom prst="roundRect">
            <a:avLst/>
          </a:prstGeom>
          <a:solidFill>
            <a:srgbClr val="5A5D6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C6230B58-E535-C83F-324D-C6B8FF8E9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820" y="4221751"/>
            <a:ext cx="287759" cy="719318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A63DE41E-C450-A5F7-0FEF-0DC8EA088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59" y="4221751"/>
            <a:ext cx="287759" cy="719318"/>
          </a:xfrm>
          <a:prstGeom prst="rect">
            <a:avLst/>
          </a:prstGeom>
        </p:spPr>
      </p:pic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4CCF4D97-D548-5D70-3710-ACF5BFF3446E}"/>
              </a:ext>
            </a:extLst>
          </p:cNvPr>
          <p:cNvCxnSpPr/>
          <p:nvPr/>
        </p:nvCxnSpPr>
        <p:spPr>
          <a:xfrm flipV="1">
            <a:off x="2133526" y="4228168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9CBCB3E2-5B15-D229-FFF0-80DC6767C1BE}"/>
              </a:ext>
            </a:extLst>
          </p:cNvPr>
          <p:cNvCxnSpPr/>
          <p:nvPr/>
        </p:nvCxnSpPr>
        <p:spPr>
          <a:xfrm flipV="1">
            <a:off x="2249072" y="4229050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378431F2-D0C2-2D21-8E2F-4D00EB499D8D}"/>
              </a:ext>
            </a:extLst>
          </p:cNvPr>
          <p:cNvCxnSpPr/>
          <p:nvPr/>
        </p:nvCxnSpPr>
        <p:spPr>
          <a:xfrm flipV="1">
            <a:off x="2367846" y="4228168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BE88B636-1C61-F83C-0AFC-A1CC7D2BB84B}"/>
              </a:ext>
            </a:extLst>
          </p:cNvPr>
          <p:cNvCxnSpPr/>
          <p:nvPr/>
        </p:nvCxnSpPr>
        <p:spPr>
          <a:xfrm flipV="1">
            <a:off x="2472107" y="4228168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E2025738-112A-F555-3D3A-0EF8AE897588}"/>
              </a:ext>
            </a:extLst>
          </p:cNvPr>
          <p:cNvCxnSpPr/>
          <p:nvPr/>
        </p:nvCxnSpPr>
        <p:spPr>
          <a:xfrm flipV="1">
            <a:off x="2133526" y="4937418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F6CCCB99-8329-2EFA-54DF-77500A0AD126}"/>
              </a:ext>
            </a:extLst>
          </p:cNvPr>
          <p:cNvCxnSpPr/>
          <p:nvPr/>
        </p:nvCxnSpPr>
        <p:spPr>
          <a:xfrm flipV="1">
            <a:off x="2249072" y="4938300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D6F8BD5C-A6B6-A26B-C489-56187131C7FD}"/>
              </a:ext>
            </a:extLst>
          </p:cNvPr>
          <p:cNvCxnSpPr/>
          <p:nvPr/>
        </p:nvCxnSpPr>
        <p:spPr>
          <a:xfrm flipV="1">
            <a:off x="2367846" y="4937418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97283861-8115-8AD3-EE2F-71755F97938D}"/>
              </a:ext>
            </a:extLst>
          </p:cNvPr>
          <p:cNvCxnSpPr/>
          <p:nvPr/>
        </p:nvCxnSpPr>
        <p:spPr>
          <a:xfrm flipV="1">
            <a:off x="2472107" y="4937418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62A3E89F-0082-54BE-6626-F43CB896E324}"/>
              </a:ext>
            </a:extLst>
          </p:cNvPr>
          <p:cNvCxnSpPr>
            <a:cxnSpLocks/>
          </p:cNvCxnSpPr>
          <p:nvPr/>
        </p:nvCxnSpPr>
        <p:spPr>
          <a:xfrm flipH="1">
            <a:off x="2580935" y="4453549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A62BD32-13AA-D04D-2663-9085E4133C41}"/>
              </a:ext>
            </a:extLst>
          </p:cNvPr>
          <p:cNvCxnSpPr>
            <a:cxnSpLocks/>
          </p:cNvCxnSpPr>
          <p:nvPr/>
        </p:nvCxnSpPr>
        <p:spPr>
          <a:xfrm flipH="1">
            <a:off x="2580935" y="4557005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3714864C-04DD-C893-03A6-722E0D8C23CC}"/>
              </a:ext>
            </a:extLst>
          </p:cNvPr>
          <p:cNvCxnSpPr>
            <a:cxnSpLocks/>
          </p:cNvCxnSpPr>
          <p:nvPr/>
        </p:nvCxnSpPr>
        <p:spPr>
          <a:xfrm flipH="1">
            <a:off x="2580935" y="4790692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66F90536-58A3-1635-80E9-38FE16EA5D31}"/>
              </a:ext>
            </a:extLst>
          </p:cNvPr>
          <p:cNvCxnSpPr>
            <a:cxnSpLocks/>
          </p:cNvCxnSpPr>
          <p:nvPr/>
        </p:nvCxnSpPr>
        <p:spPr>
          <a:xfrm flipH="1">
            <a:off x="2580935" y="4675065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37C544FB-6188-A5F0-2A94-3132921A0942}"/>
              </a:ext>
            </a:extLst>
          </p:cNvPr>
          <p:cNvCxnSpPr>
            <a:cxnSpLocks/>
          </p:cNvCxnSpPr>
          <p:nvPr/>
        </p:nvCxnSpPr>
        <p:spPr>
          <a:xfrm flipH="1">
            <a:off x="1948649" y="4453549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C496B6C5-2CAE-651A-A325-56AA0FFF7992}"/>
              </a:ext>
            </a:extLst>
          </p:cNvPr>
          <p:cNvCxnSpPr>
            <a:cxnSpLocks/>
          </p:cNvCxnSpPr>
          <p:nvPr/>
        </p:nvCxnSpPr>
        <p:spPr>
          <a:xfrm flipH="1">
            <a:off x="1948649" y="4557005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4D9CC56A-C09C-371A-977E-EE84D3A2EB91}"/>
              </a:ext>
            </a:extLst>
          </p:cNvPr>
          <p:cNvCxnSpPr>
            <a:cxnSpLocks/>
          </p:cNvCxnSpPr>
          <p:nvPr/>
        </p:nvCxnSpPr>
        <p:spPr>
          <a:xfrm flipH="1">
            <a:off x="1948649" y="4790692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DC544110-4F84-5708-7DDD-482548371000}"/>
              </a:ext>
            </a:extLst>
          </p:cNvPr>
          <p:cNvCxnSpPr>
            <a:cxnSpLocks/>
          </p:cNvCxnSpPr>
          <p:nvPr/>
        </p:nvCxnSpPr>
        <p:spPr>
          <a:xfrm flipH="1">
            <a:off x="1948649" y="4675065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BDA253E8-D225-F71E-92FD-EEBC6B704938}"/>
              </a:ext>
            </a:extLst>
          </p:cNvPr>
          <p:cNvGrpSpPr/>
          <p:nvPr/>
        </p:nvGrpSpPr>
        <p:grpSpPr>
          <a:xfrm>
            <a:off x="1329826" y="5139281"/>
            <a:ext cx="758802" cy="575789"/>
            <a:chOff x="1608436" y="3243498"/>
            <a:chExt cx="964501" cy="699765"/>
          </a:xfrm>
        </p:grpSpPr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23872913-D1F3-8B6E-14C8-486832FF3C20}"/>
                </a:ext>
              </a:extLst>
            </p:cNvPr>
            <p:cNvCxnSpPr>
              <a:cxnSpLocks/>
            </p:cNvCxnSpPr>
            <p:nvPr/>
          </p:nvCxnSpPr>
          <p:spPr>
            <a:xfrm>
              <a:off x="1608436" y="3254181"/>
              <a:ext cx="1106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58182FEF-5854-E837-69BD-4E5529304B6F}"/>
                </a:ext>
              </a:extLst>
            </p:cNvPr>
            <p:cNvCxnSpPr>
              <a:cxnSpLocks/>
            </p:cNvCxnSpPr>
            <p:nvPr/>
          </p:nvCxnSpPr>
          <p:spPr>
            <a:xfrm>
              <a:off x="1701517" y="3243498"/>
              <a:ext cx="0" cy="699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C297FC14-D3A7-F31C-8115-85A7E47D4AFA}"/>
                </a:ext>
              </a:extLst>
            </p:cNvPr>
            <p:cNvSpPr/>
            <p:nvPr/>
          </p:nvSpPr>
          <p:spPr>
            <a:xfrm>
              <a:off x="1701517" y="3353005"/>
              <a:ext cx="836137" cy="545965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BE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28ED3D1-D04D-D891-9121-B51525635375}"/>
                </a:ext>
              </a:extLst>
            </p:cNvPr>
            <p:cNvSpPr txBox="1"/>
            <p:nvPr/>
          </p:nvSpPr>
          <p:spPr>
            <a:xfrm>
              <a:off x="1688232" y="3284097"/>
              <a:ext cx="884705" cy="561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NIC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1CA5E279-954E-4E60-665E-763E4AFA5E03}"/>
              </a:ext>
            </a:extLst>
          </p:cNvPr>
          <p:cNvGrpSpPr/>
          <p:nvPr/>
        </p:nvGrpSpPr>
        <p:grpSpPr>
          <a:xfrm>
            <a:off x="2416901" y="5127833"/>
            <a:ext cx="792119" cy="575789"/>
            <a:chOff x="2894064" y="3229585"/>
            <a:chExt cx="1006850" cy="699765"/>
          </a:xfrm>
        </p:grpSpPr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FD3B3A58-F559-2296-4B52-59A12B2AD881}"/>
                </a:ext>
              </a:extLst>
            </p:cNvPr>
            <p:cNvGrpSpPr/>
            <p:nvPr/>
          </p:nvGrpSpPr>
          <p:grpSpPr>
            <a:xfrm>
              <a:off x="2894064" y="3229585"/>
              <a:ext cx="929218" cy="699765"/>
              <a:chOff x="2842466" y="4255478"/>
              <a:chExt cx="1993303" cy="1151791"/>
            </a:xfrm>
            <a:solidFill>
              <a:srgbClr val="FFC000"/>
            </a:solidFill>
          </p:grpSpPr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7526D358-E51B-2C63-5B96-CB6A152321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466" y="4273062"/>
                <a:ext cx="2373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10186C54-FEA1-B667-4854-0BE8678141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138" y="4255478"/>
                <a:ext cx="0" cy="115179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4257F100-A068-B33D-286D-9203DF8241C5}"/>
                  </a:ext>
                </a:extLst>
              </p:cNvPr>
              <p:cNvSpPr/>
              <p:nvPr/>
            </p:nvSpPr>
            <p:spPr>
              <a:xfrm>
                <a:off x="3042138" y="4435724"/>
                <a:ext cx="1793631" cy="898642"/>
              </a:xfrm>
              <a:custGeom>
                <a:avLst/>
                <a:gdLst>
                  <a:gd name="connsiteX0" fmla="*/ 0 w 1793631"/>
                  <a:gd name="connsiteY0" fmla="*/ 0 h 852854"/>
                  <a:gd name="connsiteX1" fmla="*/ 1793631 w 1793631"/>
                  <a:gd name="connsiteY1" fmla="*/ 8793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  <a:gd name="connsiteX0" fmla="*/ 0 w 1793631"/>
                  <a:gd name="connsiteY0" fmla="*/ 0 h 852854"/>
                  <a:gd name="connsiteX1" fmla="*/ 1793631 w 1793631"/>
                  <a:gd name="connsiteY1" fmla="*/ 448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31" h="852854">
                    <a:moveTo>
                      <a:pt x="0" y="0"/>
                    </a:moveTo>
                    <a:lnTo>
                      <a:pt x="1793631" y="448"/>
                    </a:lnTo>
                    <a:lnTo>
                      <a:pt x="1793631" y="694593"/>
                    </a:lnTo>
                    <a:lnTo>
                      <a:pt x="1195754" y="694593"/>
                    </a:lnTo>
                    <a:lnTo>
                      <a:pt x="1195754" y="852854"/>
                    </a:lnTo>
                    <a:lnTo>
                      <a:pt x="606669" y="852854"/>
                    </a:lnTo>
                    <a:lnTo>
                      <a:pt x="606669" y="685800"/>
                    </a:lnTo>
                    <a:lnTo>
                      <a:pt x="0" y="685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927E541D-11B9-9FE5-A14C-E83BB9C84134}"/>
                </a:ext>
              </a:extLst>
            </p:cNvPr>
            <p:cNvSpPr txBox="1"/>
            <p:nvPr/>
          </p:nvSpPr>
          <p:spPr>
            <a:xfrm>
              <a:off x="2953045" y="3272017"/>
              <a:ext cx="947869" cy="561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SSD</a:t>
              </a:r>
            </a:p>
          </p:txBody>
        </p:sp>
      </p:grpSp>
      <p:sp>
        <p:nvSpPr>
          <p:cNvPr id="259" name="Rounded Rectangle 258">
            <a:extLst>
              <a:ext uri="{FF2B5EF4-FFF2-40B4-BE49-F238E27FC236}">
                <a16:creationId xmlns:a16="http://schemas.microsoft.com/office/drawing/2014/main" id="{EF406AE0-59B4-EBB8-98EE-1006A1CCC7CD}"/>
              </a:ext>
            </a:extLst>
          </p:cNvPr>
          <p:cNvSpPr/>
          <p:nvPr/>
        </p:nvSpPr>
        <p:spPr>
          <a:xfrm>
            <a:off x="7914987" y="4072566"/>
            <a:ext cx="3126562" cy="1755896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0" name="Rounded Rectangle 259">
            <a:extLst>
              <a:ext uri="{FF2B5EF4-FFF2-40B4-BE49-F238E27FC236}">
                <a16:creationId xmlns:a16="http://schemas.microsoft.com/office/drawing/2014/main" id="{DA24AC4B-D8CE-0B37-A829-8E81C9B7662C}"/>
              </a:ext>
            </a:extLst>
          </p:cNvPr>
          <p:cNvSpPr/>
          <p:nvPr/>
        </p:nvSpPr>
        <p:spPr>
          <a:xfrm>
            <a:off x="9174682" y="4276568"/>
            <a:ext cx="558389" cy="626743"/>
          </a:xfrm>
          <a:prstGeom prst="roundRect">
            <a:avLst/>
          </a:prstGeom>
          <a:solidFill>
            <a:srgbClr val="5A5D6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pic>
        <p:nvPicPr>
          <p:cNvPr id="261" name="Picture 260">
            <a:extLst>
              <a:ext uri="{FF2B5EF4-FFF2-40B4-BE49-F238E27FC236}">
                <a16:creationId xmlns:a16="http://schemas.microsoft.com/office/drawing/2014/main" id="{7B8CA394-6268-EEEE-521B-3FBCF5078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957" y="4190827"/>
            <a:ext cx="287759" cy="719318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BBBBDA43-FFF9-79F8-E8E1-7AD10800F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596" y="4190827"/>
            <a:ext cx="287759" cy="719318"/>
          </a:xfrm>
          <a:prstGeom prst="rect">
            <a:avLst/>
          </a:prstGeom>
        </p:spPr>
      </p:pic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4DA302A8-FA4C-DF8F-CCAF-56DF11A6CEA2}"/>
              </a:ext>
            </a:extLst>
          </p:cNvPr>
          <p:cNvCxnSpPr/>
          <p:nvPr/>
        </p:nvCxnSpPr>
        <p:spPr>
          <a:xfrm flipV="1">
            <a:off x="9285663" y="419724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115A6103-8CD0-B052-8670-5B4F84422121}"/>
              </a:ext>
            </a:extLst>
          </p:cNvPr>
          <p:cNvCxnSpPr/>
          <p:nvPr/>
        </p:nvCxnSpPr>
        <p:spPr>
          <a:xfrm flipV="1">
            <a:off x="9401209" y="4198126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BC9DD786-8A82-3016-1473-7859D0597F34}"/>
              </a:ext>
            </a:extLst>
          </p:cNvPr>
          <p:cNvCxnSpPr/>
          <p:nvPr/>
        </p:nvCxnSpPr>
        <p:spPr>
          <a:xfrm flipV="1">
            <a:off x="9519983" y="419724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885EB9C0-1E32-B290-D44B-54DA2FCF583D}"/>
              </a:ext>
            </a:extLst>
          </p:cNvPr>
          <p:cNvCxnSpPr/>
          <p:nvPr/>
        </p:nvCxnSpPr>
        <p:spPr>
          <a:xfrm flipV="1">
            <a:off x="9624244" y="419724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688D26EB-6E92-5F67-96FE-C7488BF6CC56}"/>
              </a:ext>
            </a:extLst>
          </p:cNvPr>
          <p:cNvCxnSpPr/>
          <p:nvPr/>
        </p:nvCxnSpPr>
        <p:spPr>
          <a:xfrm flipV="1">
            <a:off x="9285663" y="490649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4D689D9D-5E04-CB4B-670C-6F8FB9C5245B}"/>
              </a:ext>
            </a:extLst>
          </p:cNvPr>
          <p:cNvCxnSpPr/>
          <p:nvPr/>
        </p:nvCxnSpPr>
        <p:spPr>
          <a:xfrm flipV="1">
            <a:off x="9401209" y="4907376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DFACD97F-B933-41F3-08C1-EC03D3E312CF}"/>
              </a:ext>
            </a:extLst>
          </p:cNvPr>
          <p:cNvCxnSpPr/>
          <p:nvPr/>
        </p:nvCxnSpPr>
        <p:spPr>
          <a:xfrm flipV="1">
            <a:off x="9519983" y="490649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4DEEF1E8-CD57-5B06-CBE1-1496E934F909}"/>
              </a:ext>
            </a:extLst>
          </p:cNvPr>
          <p:cNvCxnSpPr/>
          <p:nvPr/>
        </p:nvCxnSpPr>
        <p:spPr>
          <a:xfrm flipV="1">
            <a:off x="9624244" y="490649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0B2FB9F2-1C6F-DBB3-7C57-EB0AC3AD51E4}"/>
              </a:ext>
            </a:extLst>
          </p:cNvPr>
          <p:cNvCxnSpPr>
            <a:cxnSpLocks/>
          </p:cNvCxnSpPr>
          <p:nvPr/>
        </p:nvCxnSpPr>
        <p:spPr>
          <a:xfrm flipH="1">
            <a:off x="9733072" y="4422625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1FE69070-28C8-D6AE-2B0A-D81433339AC8}"/>
              </a:ext>
            </a:extLst>
          </p:cNvPr>
          <p:cNvCxnSpPr>
            <a:cxnSpLocks/>
          </p:cNvCxnSpPr>
          <p:nvPr/>
        </p:nvCxnSpPr>
        <p:spPr>
          <a:xfrm flipH="1">
            <a:off x="9733072" y="4526081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DED88EF4-D0C1-C643-82A1-0E0084EA25DD}"/>
              </a:ext>
            </a:extLst>
          </p:cNvPr>
          <p:cNvCxnSpPr>
            <a:cxnSpLocks/>
          </p:cNvCxnSpPr>
          <p:nvPr/>
        </p:nvCxnSpPr>
        <p:spPr>
          <a:xfrm flipH="1">
            <a:off x="9733072" y="4759768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31CA3038-120A-8932-F253-51B57E1C58F7}"/>
              </a:ext>
            </a:extLst>
          </p:cNvPr>
          <p:cNvCxnSpPr>
            <a:cxnSpLocks/>
          </p:cNvCxnSpPr>
          <p:nvPr/>
        </p:nvCxnSpPr>
        <p:spPr>
          <a:xfrm flipH="1">
            <a:off x="9733072" y="4644141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CF48353B-ADAD-909A-0ED0-EF784C98F290}"/>
              </a:ext>
            </a:extLst>
          </p:cNvPr>
          <p:cNvCxnSpPr>
            <a:cxnSpLocks/>
          </p:cNvCxnSpPr>
          <p:nvPr/>
        </p:nvCxnSpPr>
        <p:spPr>
          <a:xfrm flipH="1">
            <a:off x="9100786" y="4422625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56F848E7-5596-5F35-DC6A-D0EF69EA3E98}"/>
              </a:ext>
            </a:extLst>
          </p:cNvPr>
          <p:cNvCxnSpPr>
            <a:cxnSpLocks/>
          </p:cNvCxnSpPr>
          <p:nvPr/>
        </p:nvCxnSpPr>
        <p:spPr>
          <a:xfrm flipH="1">
            <a:off x="9100786" y="4526081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EE8733AF-9D23-CDAF-C5E3-8BCD9216DDAB}"/>
              </a:ext>
            </a:extLst>
          </p:cNvPr>
          <p:cNvCxnSpPr>
            <a:cxnSpLocks/>
          </p:cNvCxnSpPr>
          <p:nvPr/>
        </p:nvCxnSpPr>
        <p:spPr>
          <a:xfrm flipH="1">
            <a:off x="9100786" y="4759768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961AFA69-AD45-7FF7-59F8-3AD9923823DA}"/>
              </a:ext>
            </a:extLst>
          </p:cNvPr>
          <p:cNvCxnSpPr>
            <a:cxnSpLocks/>
          </p:cNvCxnSpPr>
          <p:nvPr/>
        </p:nvCxnSpPr>
        <p:spPr>
          <a:xfrm flipH="1">
            <a:off x="9100786" y="4644141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976D3A16-D3AA-1580-4E14-1A294A563492}"/>
              </a:ext>
            </a:extLst>
          </p:cNvPr>
          <p:cNvGrpSpPr/>
          <p:nvPr/>
        </p:nvGrpSpPr>
        <p:grpSpPr>
          <a:xfrm>
            <a:off x="8557596" y="5114147"/>
            <a:ext cx="758802" cy="575789"/>
            <a:chOff x="1608436" y="3243498"/>
            <a:chExt cx="964501" cy="699765"/>
          </a:xfrm>
        </p:grpSpPr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9F380F85-B958-20FD-D81D-873B982C325E}"/>
                </a:ext>
              </a:extLst>
            </p:cNvPr>
            <p:cNvCxnSpPr>
              <a:cxnSpLocks/>
            </p:cNvCxnSpPr>
            <p:nvPr/>
          </p:nvCxnSpPr>
          <p:spPr>
            <a:xfrm>
              <a:off x="1608436" y="3254181"/>
              <a:ext cx="1106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11D079F4-076E-1A74-9CCD-2C9B50F2A2A7}"/>
                </a:ext>
              </a:extLst>
            </p:cNvPr>
            <p:cNvCxnSpPr>
              <a:cxnSpLocks/>
            </p:cNvCxnSpPr>
            <p:nvPr/>
          </p:nvCxnSpPr>
          <p:spPr>
            <a:xfrm>
              <a:off x="1701517" y="3243498"/>
              <a:ext cx="0" cy="699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CF448287-CCD8-1B35-5121-740F64D7B68F}"/>
                </a:ext>
              </a:extLst>
            </p:cNvPr>
            <p:cNvSpPr/>
            <p:nvPr/>
          </p:nvSpPr>
          <p:spPr>
            <a:xfrm>
              <a:off x="1701517" y="3353005"/>
              <a:ext cx="836137" cy="545965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BE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EE85077D-9185-6C8E-885D-7E58624021E2}"/>
                </a:ext>
              </a:extLst>
            </p:cNvPr>
            <p:cNvSpPr txBox="1"/>
            <p:nvPr/>
          </p:nvSpPr>
          <p:spPr>
            <a:xfrm>
              <a:off x="1688232" y="3284097"/>
              <a:ext cx="884705" cy="561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NIC</a:t>
              </a: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AB7F51A5-6409-EE08-6946-6DA9EBB6D92A}"/>
              </a:ext>
            </a:extLst>
          </p:cNvPr>
          <p:cNvGrpSpPr/>
          <p:nvPr/>
        </p:nvGrpSpPr>
        <p:grpSpPr>
          <a:xfrm>
            <a:off x="9633614" y="5111085"/>
            <a:ext cx="792119" cy="575789"/>
            <a:chOff x="2894064" y="3229585"/>
            <a:chExt cx="1006850" cy="699765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95C5B7AC-F8A0-85AD-A371-3C49E5CA17AA}"/>
                </a:ext>
              </a:extLst>
            </p:cNvPr>
            <p:cNvGrpSpPr/>
            <p:nvPr/>
          </p:nvGrpSpPr>
          <p:grpSpPr>
            <a:xfrm>
              <a:off x="2894064" y="3229585"/>
              <a:ext cx="929218" cy="699765"/>
              <a:chOff x="2842466" y="4255478"/>
              <a:chExt cx="1993303" cy="1151791"/>
            </a:xfrm>
            <a:solidFill>
              <a:srgbClr val="FFC000"/>
            </a:solidFill>
          </p:grpSpPr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01A1BC8E-04ED-0F59-94E7-7E368B233B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466" y="4273062"/>
                <a:ext cx="2373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FCFC0F00-38D5-67FF-695C-D0D9781B1C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138" y="4255478"/>
                <a:ext cx="0" cy="115179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20D24967-B053-7E38-FDDA-7949950657C4}"/>
                  </a:ext>
                </a:extLst>
              </p:cNvPr>
              <p:cNvSpPr/>
              <p:nvPr/>
            </p:nvSpPr>
            <p:spPr>
              <a:xfrm>
                <a:off x="3042138" y="4435724"/>
                <a:ext cx="1793631" cy="898642"/>
              </a:xfrm>
              <a:custGeom>
                <a:avLst/>
                <a:gdLst>
                  <a:gd name="connsiteX0" fmla="*/ 0 w 1793631"/>
                  <a:gd name="connsiteY0" fmla="*/ 0 h 852854"/>
                  <a:gd name="connsiteX1" fmla="*/ 1793631 w 1793631"/>
                  <a:gd name="connsiteY1" fmla="*/ 8793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  <a:gd name="connsiteX0" fmla="*/ 0 w 1793631"/>
                  <a:gd name="connsiteY0" fmla="*/ 0 h 852854"/>
                  <a:gd name="connsiteX1" fmla="*/ 1793631 w 1793631"/>
                  <a:gd name="connsiteY1" fmla="*/ 448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31" h="852854">
                    <a:moveTo>
                      <a:pt x="0" y="0"/>
                    </a:moveTo>
                    <a:lnTo>
                      <a:pt x="1793631" y="448"/>
                    </a:lnTo>
                    <a:lnTo>
                      <a:pt x="1793631" y="694593"/>
                    </a:lnTo>
                    <a:lnTo>
                      <a:pt x="1195754" y="694593"/>
                    </a:lnTo>
                    <a:lnTo>
                      <a:pt x="1195754" y="852854"/>
                    </a:lnTo>
                    <a:lnTo>
                      <a:pt x="606669" y="852854"/>
                    </a:lnTo>
                    <a:lnTo>
                      <a:pt x="606669" y="685800"/>
                    </a:lnTo>
                    <a:lnTo>
                      <a:pt x="0" y="685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4D2A5EC2-0DBD-96CE-8792-EFB8D7B83E2D}"/>
                </a:ext>
              </a:extLst>
            </p:cNvPr>
            <p:cNvSpPr txBox="1"/>
            <p:nvPr/>
          </p:nvSpPr>
          <p:spPr>
            <a:xfrm>
              <a:off x="2953045" y="3272017"/>
              <a:ext cx="947869" cy="561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SSD</a:t>
              </a:r>
            </a:p>
          </p:txBody>
        </p:sp>
      </p:grpSp>
      <p:sp>
        <p:nvSpPr>
          <p:cNvPr id="299" name="Rounded Rectangle 298">
            <a:extLst>
              <a:ext uri="{FF2B5EF4-FFF2-40B4-BE49-F238E27FC236}">
                <a16:creationId xmlns:a16="http://schemas.microsoft.com/office/drawing/2014/main" id="{1A80F19C-39E5-BF91-A7E9-75C296653CF4}"/>
              </a:ext>
            </a:extLst>
          </p:cNvPr>
          <p:cNvSpPr/>
          <p:nvPr/>
        </p:nvSpPr>
        <p:spPr>
          <a:xfrm>
            <a:off x="7914987" y="1956981"/>
            <a:ext cx="3126562" cy="1755896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00" name="Rounded Rectangle 299">
            <a:extLst>
              <a:ext uri="{FF2B5EF4-FFF2-40B4-BE49-F238E27FC236}">
                <a16:creationId xmlns:a16="http://schemas.microsoft.com/office/drawing/2014/main" id="{31A4CE85-506D-E445-0ED1-B801213108A6}"/>
              </a:ext>
            </a:extLst>
          </p:cNvPr>
          <p:cNvSpPr/>
          <p:nvPr/>
        </p:nvSpPr>
        <p:spPr>
          <a:xfrm>
            <a:off x="9174682" y="2160983"/>
            <a:ext cx="558389" cy="626743"/>
          </a:xfrm>
          <a:prstGeom prst="roundRect">
            <a:avLst/>
          </a:prstGeom>
          <a:solidFill>
            <a:srgbClr val="5A5D6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pic>
        <p:nvPicPr>
          <p:cNvPr id="301" name="Picture 300">
            <a:extLst>
              <a:ext uri="{FF2B5EF4-FFF2-40B4-BE49-F238E27FC236}">
                <a16:creationId xmlns:a16="http://schemas.microsoft.com/office/drawing/2014/main" id="{96569A51-EF96-ECEF-11CF-36C054A7F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957" y="2075242"/>
            <a:ext cx="287759" cy="719318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BBEE1C0B-5623-E218-3C16-22B64639D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596" y="2075242"/>
            <a:ext cx="287759" cy="719318"/>
          </a:xfrm>
          <a:prstGeom prst="rect">
            <a:avLst/>
          </a:prstGeom>
        </p:spPr>
      </p:pic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A561D9DD-ED21-FB98-08F2-A1C8774D9B30}"/>
              </a:ext>
            </a:extLst>
          </p:cNvPr>
          <p:cNvCxnSpPr/>
          <p:nvPr/>
        </p:nvCxnSpPr>
        <p:spPr>
          <a:xfrm flipV="1">
            <a:off x="9285663" y="208165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091650B0-0439-C202-7CD3-8BB8570AD507}"/>
              </a:ext>
            </a:extLst>
          </p:cNvPr>
          <p:cNvCxnSpPr/>
          <p:nvPr/>
        </p:nvCxnSpPr>
        <p:spPr>
          <a:xfrm flipV="1">
            <a:off x="9401209" y="2082541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8A57A37D-9881-6F97-0535-99348DBB63E1}"/>
              </a:ext>
            </a:extLst>
          </p:cNvPr>
          <p:cNvCxnSpPr/>
          <p:nvPr/>
        </p:nvCxnSpPr>
        <p:spPr>
          <a:xfrm flipV="1">
            <a:off x="9519983" y="208165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66AEA189-7E8E-186E-B248-B1AF2D6DC4D7}"/>
              </a:ext>
            </a:extLst>
          </p:cNvPr>
          <p:cNvCxnSpPr/>
          <p:nvPr/>
        </p:nvCxnSpPr>
        <p:spPr>
          <a:xfrm flipV="1">
            <a:off x="9624244" y="208165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8F385966-1CB8-C54E-81F1-F83891F4583E}"/>
              </a:ext>
            </a:extLst>
          </p:cNvPr>
          <p:cNvCxnSpPr/>
          <p:nvPr/>
        </p:nvCxnSpPr>
        <p:spPr>
          <a:xfrm flipV="1">
            <a:off x="9285663" y="279090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C88B17EA-7AAB-05C9-3CB0-15B1E33FFB13}"/>
              </a:ext>
            </a:extLst>
          </p:cNvPr>
          <p:cNvCxnSpPr/>
          <p:nvPr/>
        </p:nvCxnSpPr>
        <p:spPr>
          <a:xfrm flipV="1">
            <a:off x="9401209" y="2791791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C4A26D70-94A4-0EDC-1628-F150F183DD1A}"/>
              </a:ext>
            </a:extLst>
          </p:cNvPr>
          <p:cNvCxnSpPr/>
          <p:nvPr/>
        </p:nvCxnSpPr>
        <p:spPr>
          <a:xfrm flipV="1">
            <a:off x="9519983" y="279090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20B5241D-AAB8-44CC-69F0-00A6676A84FC}"/>
              </a:ext>
            </a:extLst>
          </p:cNvPr>
          <p:cNvCxnSpPr/>
          <p:nvPr/>
        </p:nvCxnSpPr>
        <p:spPr>
          <a:xfrm flipV="1">
            <a:off x="9624244" y="279090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1842B058-EF5C-FA78-192E-67DA5B23C50E}"/>
              </a:ext>
            </a:extLst>
          </p:cNvPr>
          <p:cNvCxnSpPr>
            <a:cxnSpLocks/>
          </p:cNvCxnSpPr>
          <p:nvPr/>
        </p:nvCxnSpPr>
        <p:spPr>
          <a:xfrm flipH="1">
            <a:off x="9733072" y="2307040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DEED8B02-5255-CF9A-85CF-50A284081428}"/>
              </a:ext>
            </a:extLst>
          </p:cNvPr>
          <p:cNvCxnSpPr>
            <a:cxnSpLocks/>
          </p:cNvCxnSpPr>
          <p:nvPr/>
        </p:nvCxnSpPr>
        <p:spPr>
          <a:xfrm flipH="1">
            <a:off x="9733072" y="241049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3A29FD73-1BD0-CF2F-6324-6143091B7961}"/>
              </a:ext>
            </a:extLst>
          </p:cNvPr>
          <p:cNvCxnSpPr>
            <a:cxnSpLocks/>
          </p:cNvCxnSpPr>
          <p:nvPr/>
        </p:nvCxnSpPr>
        <p:spPr>
          <a:xfrm flipH="1">
            <a:off x="9733072" y="2644183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668B6F0B-1B9E-A5BC-FCB8-396028F1B031}"/>
              </a:ext>
            </a:extLst>
          </p:cNvPr>
          <p:cNvCxnSpPr>
            <a:cxnSpLocks/>
          </p:cNvCxnSpPr>
          <p:nvPr/>
        </p:nvCxnSpPr>
        <p:spPr>
          <a:xfrm flipH="1">
            <a:off x="9733072" y="252855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856C8AA9-D384-EED4-0145-6356ABEB19FF}"/>
              </a:ext>
            </a:extLst>
          </p:cNvPr>
          <p:cNvCxnSpPr>
            <a:cxnSpLocks/>
          </p:cNvCxnSpPr>
          <p:nvPr/>
        </p:nvCxnSpPr>
        <p:spPr>
          <a:xfrm flipH="1">
            <a:off x="9100786" y="2307040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0618763C-A9C0-810F-A4D4-755FD6E688E7}"/>
              </a:ext>
            </a:extLst>
          </p:cNvPr>
          <p:cNvCxnSpPr>
            <a:cxnSpLocks/>
          </p:cNvCxnSpPr>
          <p:nvPr/>
        </p:nvCxnSpPr>
        <p:spPr>
          <a:xfrm flipH="1">
            <a:off x="9100786" y="241049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B13A3846-05B1-47F9-965A-79EBD72D228E}"/>
              </a:ext>
            </a:extLst>
          </p:cNvPr>
          <p:cNvCxnSpPr>
            <a:cxnSpLocks/>
          </p:cNvCxnSpPr>
          <p:nvPr/>
        </p:nvCxnSpPr>
        <p:spPr>
          <a:xfrm flipH="1">
            <a:off x="9100786" y="2644183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2BC58C83-AE37-441F-8BF0-9DAEA5A7A2E4}"/>
              </a:ext>
            </a:extLst>
          </p:cNvPr>
          <p:cNvCxnSpPr>
            <a:cxnSpLocks/>
          </p:cNvCxnSpPr>
          <p:nvPr/>
        </p:nvCxnSpPr>
        <p:spPr>
          <a:xfrm flipH="1">
            <a:off x="9100786" y="252855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95CFF13A-7E98-321D-0FD0-C4F74F31BC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551401" y="2717982"/>
            <a:ext cx="287759" cy="7193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7D8A9BB-258A-FC7A-1A2A-EFBCF57D7B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075483" y="2724520"/>
            <a:ext cx="287759" cy="719318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EAC4894D-269B-944A-0049-508ACE59C4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404494" y="2723576"/>
            <a:ext cx="287759" cy="71931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5641DC04-C554-B18C-65DB-5449B5A6811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997875" y="2717982"/>
            <a:ext cx="287759" cy="7193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5D578A4-B40B-FA07-2492-8D77AB60818C}"/>
              </a:ext>
            </a:extLst>
          </p:cNvPr>
          <p:cNvGrpSpPr/>
          <p:nvPr/>
        </p:nvGrpSpPr>
        <p:grpSpPr>
          <a:xfrm>
            <a:off x="5096826" y="4344197"/>
            <a:ext cx="1627091" cy="719318"/>
            <a:chOff x="5096826" y="4344197"/>
            <a:chExt cx="1627091" cy="719318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06A3A98D-12D8-F7CB-8114-326A2AB15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5547258" y="4344197"/>
              <a:ext cx="287759" cy="719318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544CBDB9-B265-C5EB-6080-20571AD30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5096826" y="4344197"/>
              <a:ext cx="287759" cy="719318"/>
            </a:xfrm>
            <a:prstGeom prst="rect">
              <a:avLst/>
            </a:prstGeom>
          </p:spPr>
        </p:pic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E5B99C3F-85BE-1C8E-4A29-967F85595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6436158" y="4344197"/>
              <a:ext cx="287759" cy="719318"/>
            </a:xfrm>
            <a:prstGeom prst="rect">
              <a:avLst/>
            </a:prstGeom>
          </p:spPr>
        </p:pic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C432D4A4-635D-686F-5F51-DFBEF12DF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6006668" y="4344197"/>
              <a:ext cx="287759" cy="719318"/>
            </a:xfrm>
            <a:prstGeom prst="rect">
              <a:avLst/>
            </a:prstGeom>
          </p:spPr>
        </p:pic>
      </p:grp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E67D78C1-4554-D922-434A-9351EA700F7B}"/>
              </a:ext>
            </a:extLst>
          </p:cNvPr>
          <p:cNvCxnSpPr>
            <a:cxnSpLocks/>
          </p:cNvCxnSpPr>
          <p:nvPr/>
        </p:nvCxnSpPr>
        <p:spPr>
          <a:xfrm>
            <a:off x="3889412" y="2588745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906381D4-3AA6-1405-3845-1C0D4C9EDEDF}"/>
              </a:ext>
            </a:extLst>
          </p:cNvPr>
          <p:cNvCxnSpPr>
            <a:cxnSpLocks/>
          </p:cNvCxnSpPr>
          <p:nvPr/>
        </p:nvCxnSpPr>
        <p:spPr>
          <a:xfrm>
            <a:off x="3889412" y="2670807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92DD835D-AC5A-D1D9-496B-9A6DC0C11AC1}"/>
              </a:ext>
            </a:extLst>
          </p:cNvPr>
          <p:cNvCxnSpPr>
            <a:cxnSpLocks/>
          </p:cNvCxnSpPr>
          <p:nvPr/>
        </p:nvCxnSpPr>
        <p:spPr>
          <a:xfrm>
            <a:off x="3889412" y="275872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947CEFA7-9F3C-3F10-35AD-97B3C2DD8B81}"/>
              </a:ext>
            </a:extLst>
          </p:cNvPr>
          <p:cNvCxnSpPr>
            <a:cxnSpLocks/>
          </p:cNvCxnSpPr>
          <p:nvPr/>
        </p:nvCxnSpPr>
        <p:spPr>
          <a:xfrm>
            <a:off x="3889412" y="2846654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15ADE31D-E536-7A7D-DC13-C497F5829055}"/>
              </a:ext>
            </a:extLst>
          </p:cNvPr>
          <p:cNvCxnSpPr>
            <a:cxnSpLocks/>
          </p:cNvCxnSpPr>
          <p:nvPr/>
        </p:nvCxnSpPr>
        <p:spPr>
          <a:xfrm>
            <a:off x="3901137" y="293750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74D881A4-ABDC-AA44-AFAD-9608267F6458}"/>
              </a:ext>
            </a:extLst>
          </p:cNvPr>
          <p:cNvCxnSpPr>
            <a:cxnSpLocks/>
          </p:cNvCxnSpPr>
          <p:nvPr/>
        </p:nvCxnSpPr>
        <p:spPr>
          <a:xfrm>
            <a:off x="3877687" y="4792453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69952E03-FA09-A98E-C3B4-6804DD1526A2}"/>
              </a:ext>
            </a:extLst>
          </p:cNvPr>
          <p:cNvCxnSpPr>
            <a:cxnSpLocks/>
          </p:cNvCxnSpPr>
          <p:nvPr/>
        </p:nvCxnSpPr>
        <p:spPr>
          <a:xfrm>
            <a:off x="3877687" y="4874515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8770BF7C-B834-5BEB-3C47-65A4D1CF8E57}"/>
              </a:ext>
            </a:extLst>
          </p:cNvPr>
          <p:cNvCxnSpPr>
            <a:cxnSpLocks/>
          </p:cNvCxnSpPr>
          <p:nvPr/>
        </p:nvCxnSpPr>
        <p:spPr>
          <a:xfrm>
            <a:off x="3877687" y="4962437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F3D97A36-4786-B01C-41F7-279BEB5E70D4}"/>
              </a:ext>
            </a:extLst>
          </p:cNvPr>
          <p:cNvCxnSpPr>
            <a:cxnSpLocks/>
          </p:cNvCxnSpPr>
          <p:nvPr/>
        </p:nvCxnSpPr>
        <p:spPr>
          <a:xfrm>
            <a:off x="3877687" y="5050362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61421A38-F767-0DD6-76BA-FB41C9D573DB}"/>
              </a:ext>
            </a:extLst>
          </p:cNvPr>
          <p:cNvCxnSpPr>
            <a:cxnSpLocks/>
          </p:cNvCxnSpPr>
          <p:nvPr/>
        </p:nvCxnSpPr>
        <p:spPr>
          <a:xfrm>
            <a:off x="3889412" y="5141217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5A386F27-6214-99F3-7AD2-03281A0F8F1D}"/>
              </a:ext>
            </a:extLst>
          </p:cNvPr>
          <p:cNvCxnSpPr>
            <a:cxnSpLocks/>
          </p:cNvCxnSpPr>
          <p:nvPr/>
        </p:nvCxnSpPr>
        <p:spPr>
          <a:xfrm>
            <a:off x="7136705" y="2588745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01DCFC81-E263-55D5-C2B6-D2A6B5D54CDF}"/>
              </a:ext>
            </a:extLst>
          </p:cNvPr>
          <p:cNvCxnSpPr>
            <a:cxnSpLocks/>
          </p:cNvCxnSpPr>
          <p:nvPr/>
        </p:nvCxnSpPr>
        <p:spPr>
          <a:xfrm>
            <a:off x="7136705" y="2670807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7AC458B3-C7AE-7779-2AE7-A194F4751F44}"/>
              </a:ext>
            </a:extLst>
          </p:cNvPr>
          <p:cNvCxnSpPr>
            <a:cxnSpLocks/>
          </p:cNvCxnSpPr>
          <p:nvPr/>
        </p:nvCxnSpPr>
        <p:spPr>
          <a:xfrm>
            <a:off x="7136705" y="275872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ED8A7FB5-6E73-8A58-9B47-B841E7F545BC}"/>
              </a:ext>
            </a:extLst>
          </p:cNvPr>
          <p:cNvCxnSpPr>
            <a:cxnSpLocks/>
          </p:cNvCxnSpPr>
          <p:nvPr/>
        </p:nvCxnSpPr>
        <p:spPr>
          <a:xfrm>
            <a:off x="7136705" y="2846654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5C23AD2D-F565-703A-FE59-B075670517CF}"/>
              </a:ext>
            </a:extLst>
          </p:cNvPr>
          <p:cNvCxnSpPr>
            <a:cxnSpLocks/>
          </p:cNvCxnSpPr>
          <p:nvPr/>
        </p:nvCxnSpPr>
        <p:spPr>
          <a:xfrm>
            <a:off x="7148430" y="293750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7629CEB8-AD83-0317-9201-7E7663E12602}"/>
              </a:ext>
            </a:extLst>
          </p:cNvPr>
          <p:cNvCxnSpPr>
            <a:cxnSpLocks/>
          </p:cNvCxnSpPr>
          <p:nvPr/>
        </p:nvCxnSpPr>
        <p:spPr>
          <a:xfrm>
            <a:off x="7133772" y="471419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EBD83685-6A98-37F7-3B6B-C7C9BF84674D}"/>
              </a:ext>
            </a:extLst>
          </p:cNvPr>
          <p:cNvCxnSpPr>
            <a:cxnSpLocks/>
          </p:cNvCxnSpPr>
          <p:nvPr/>
        </p:nvCxnSpPr>
        <p:spPr>
          <a:xfrm>
            <a:off x="7133772" y="4796261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354A8D9E-7807-3E1A-1706-AEF2E3575267}"/>
              </a:ext>
            </a:extLst>
          </p:cNvPr>
          <p:cNvCxnSpPr>
            <a:cxnSpLocks/>
          </p:cNvCxnSpPr>
          <p:nvPr/>
        </p:nvCxnSpPr>
        <p:spPr>
          <a:xfrm>
            <a:off x="7133772" y="4884183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3F5A5F6D-D987-C5C8-3C24-8AB029A7C1A6}"/>
              </a:ext>
            </a:extLst>
          </p:cNvPr>
          <p:cNvCxnSpPr>
            <a:cxnSpLocks/>
          </p:cNvCxnSpPr>
          <p:nvPr/>
        </p:nvCxnSpPr>
        <p:spPr>
          <a:xfrm>
            <a:off x="7133772" y="4972108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50C58BBD-E2A7-F84D-171D-5A8D00176C1F}"/>
              </a:ext>
            </a:extLst>
          </p:cNvPr>
          <p:cNvCxnSpPr>
            <a:cxnSpLocks/>
          </p:cNvCxnSpPr>
          <p:nvPr/>
        </p:nvCxnSpPr>
        <p:spPr>
          <a:xfrm>
            <a:off x="7145497" y="5062963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2" name="TextBox 361">
            <a:extLst>
              <a:ext uri="{FF2B5EF4-FFF2-40B4-BE49-F238E27FC236}">
                <a16:creationId xmlns:a16="http://schemas.microsoft.com/office/drawing/2014/main" id="{93F7D051-77AA-7BD2-F6FC-AC0A956587D3}"/>
              </a:ext>
            </a:extLst>
          </p:cNvPr>
          <p:cNvSpPr txBox="1"/>
          <p:nvPr/>
        </p:nvSpPr>
        <p:spPr>
          <a:xfrm>
            <a:off x="3965969" y="2595240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>
                <a:highlight>
                  <a:srgbClr val="F6FAFC"/>
                </a:highlight>
              </a:rPr>
              <a:t>CXL</a:t>
            </a: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530AE8C0-AAE3-B4F1-A667-C612CBB8E17B}"/>
              </a:ext>
            </a:extLst>
          </p:cNvPr>
          <p:cNvCxnSpPr>
            <a:cxnSpLocks/>
          </p:cNvCxnSpPr>
          <p:nvPr/>
        </p:nvCxnSpPr>
        <p:spPr>
          <a:xfrm>
            <a:off x="3889411" y="3038031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622FC536-167F-B0ED-2254-E7B2B7062D3D}"/>
              </a:ext>
            </a:extLst>
          </p:cNvPr>
          <p:cNvCxnSpPr>
            <a:cxnSpLocks/>
          </p:cNvCxnSpPr>
          <p:nvPr/>
        </p:nvCxnSpPr>
        <p:spPr>
          <a:xfrm>
            <a:off x="3877686" y="5239038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5DE6190E-DC6E-9987-1DF6-F000C5CD686E}"/>
              </a:ext>
            </a:extLst>
          </p:cNvPr>
          <p:cNvCxnSpPr>
            <a:cxnSpLocks/>
          </p:cNvCxnSpPr>
          <p:nvPr/>
        </p:nvCxnSpPr>
        <p:spPr>
          <a:xfrm>
            <a:off x="7148429" y="5175210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10DF856A-4270-7A0C-D99A-884ECBB56898}"/>
              </a:ext>
            </a:extLst>
          </p:cNvPr>
          <p:cNvCxnSpPr>
            <a:cxnSpLocks/>
          </p:cNvCxnSpPr>
          <p:nvPr/>
        </p:nvCxnSpPr>
        <p:spPr>
          <a:xfrm>
            <a:off x="7133771" y="3038031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7" name="TextBox 366">
            <a:extLst>
              <a:ext uri="{FF2B5EF4-FFF2-40B4-BE49-F238E27FC236}">
                <a16:creationId xmlns:a16="http://schemas.microsoft.com/office/drawing/2014/main" id="{6ABC3872-CF1C-2F9F-980C-14D1B31064A2}"/>
              </a:ext>
            </a:extLst>
          </p:cNvPr>
          <p:cNvSpPr txBox="1"/>
          <p:nvPr/>
        </p:nvSpPr>
        <p:spPr>
          <a:xfrm>
            <a:off x="3943520" y="4801960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>
                <a:highlight>
                  <a:srgbClr val="F6FAFC"/>
                </a:highlight>
              </a:rPr>
              <a:t>CXL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D961BE6F-8F30-269F-0221-676C7BE6E8DB}"/>
              </a:ext>
            </a:extLst>
          </p:cNvPr>
          <p:cNvSpPr txBox="1"/>
          <p:nvPr/>
        </p:nvSpPr>
        <p:spPr>
          <a:xfrm>
            <a:off x="7190814" y="2607144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>
                <a:highlight>
                  <a:srgbClr val="F6FAFC"/>
                </a:highlight>
              </a:rPr>
              <a:t>CXL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3267B2ED-52F4-84C9-2573-7E3DEB23D7E9}"/>
              </a:ext>
            </a:extLst>
          </p:cNvPr>
          <p:cNvSpPr txBox="1"/>
          <p:nvPr/>
        </p:nvSpPr>
        <p:spPr>
          <a:xfrm>
            <a:off x="7187880" y="4744323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>
                <a:highlight>
                  <a:srgbClr val="F6FAFC"/>
                </a:highlight>
              </a:rPr>
              <a:t>CXL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52362AE3-1FFC-340A-5F1C-58166F0CD620}"/>
              </a:ext>
            </a:extLst>
          </p:cNvPr>
          <p:cNvSpPr/>
          <p:nvPr/>
        </p:nvSpPr>
        <p:spPr>
          <a:xfrm>
            <a:off x="4807909" y="4066336"/>
            <a:ext cx="2183581" cy="1616357"/>
          </a:xfrm>
          <a:prstGeom prst="roundRect">
            <a:avLst/>
          </a:prstGeom>
          <a:solidFill>
            <a:srgbClr val="CBCDD2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73B84BB-CFCC-908C-1F33-2B8A083BE8DC}"/>
              </a:ext>
            </a:extLst>
          </p:cNvPr>
          <p:cNvGrpSpPr/>
          <p:nvPr/>
        </p:nvGrpSpPr>
        <p:grpSpPr>
          <a:xfrm>
            <a:off x="5337117" y="4218544"/>
            <a:ext cx="1038031" cy="1037493"/>
            <a:chOff x="5357982" y="4223983"/>
            <a:chExt cx="1038031" cy="103749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E10366C-17EC-1B27-F7D4-735A3C79B23C}"/>
                </a:ext>
              </a:extLst>
            </p:cNvPr>
            <p:cNvSpPr/>
            <p:nvPr/>
          </p:nvSpPr>
          <p:spPr>
            <a:xfrm>
              <a:off x="5357982" y="4223983"/>
              <a:ext cx="1038031" cy="1037493"/>
            </a:xfrm>
            <a:prstGeom prst="ellipse">
              <a:avLst/>
            </a:prstGeom>
            <a:solidFill>
              <a:srgbClr val="629BE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6D481C-A4E0-C00D-ADD7-C57B084DDB96}"/>
                </a:ext>
              </a:extLst>
            </p:cNvPr>
            <p:cNvSpPr/>
            <p:nvPr/>
          </p:nvSpPr>
          <p:spPr>
            <a:xfrm>
              <a:off x="5547382" y="4417143"/>
              <a:ext cx="669442" cy="645820"/>
            </a:xfrm>
            <a:prstGeom prst="ellipse">
              <a:avLst/>
            </a:prstGeom>
            <a:solidFill>
              <a:srgbClr val="D2D4D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50A3374-6C37-9FB4-F20D-EBD827852F5A}"/>
                </a:ext>
              </a:extLst>
            </p:cNvPr>
            <p:cNvCxnSpPr>
              <a:stCxn id="34" idx="1"/>
              <a:endCxn id="30" idx="1"/>
            </p:cNvCxnSpPr>
            <p:nvPr/>
          </p:nvCxnSpPr>
          <p:spPr>
            <a:xfrm flipH="1" flipV="1">
              <a:off x="5509998" y="4375920"/>
              <a:ext cx="135422" cy="1358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C5CE90-036C-124F-CD1C-0DBC646DCB53}"/>
                </a:ext>
              </a:extLst>
            </p:cNvPr>
            <p:cNvCxnSpPr>
              <a:stCxn id="34" idx="0"/>
              <a:endCxn id="30" idx="0"/>
            </p:cNvCxnSpPr>
            <p:nvPr/>
          </p:nvCxnSpPr>
          <p:spPr>
            <a:xfrm flipH="1" flipV="1">
              <a:off x="5876998" y="4223983"/>
              <a:ext cx="5105" cy="1931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4807862-B4BD-670D-F4BC-485A72817627}"/>
                </a:ext>
              </a:extLst>
            </p:cNvPr>
            <p:cNvCxnSpPr>
              <a:stCxn id="34" idx="7"/>
              <a:endCxn id="30" idx="7"/>
            </p:cNvCxnSpPr>
            <p:nvPr/>
          </p:nvCxnSpPr>
          <p:spPr>
            <a:xfrm flipV="1">
              <a:off x="6118786" y="4375920"/>
              <a:ext cx="125211" cy="1358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5216B50-8304-EB9E-84DA-29B2BBA34176}"/>
                </a:ext>
              </a:extLst>
            </p:cNvPr>
            <p:cNvCxnSpPr>
              <a:cxnSpLocks/>
              <a:stCxn id="34" idx="6"/>
              <a:endCxn id="30" idx="6"/>
            </p:cNvCxnSpPr>
            <p:nvPr/>
          </p:nvCxnSpPr>
          <p:spPr>
            <a:xfrm>
              <a:off x="6216824" y="4740053"/>
              <a:ext cx="179189" cy="26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27450A-9533-C868-A4DF-74A044A0F2CE}"/>
                </a:ext>
              </a:extLst>
            </p:cNvPr>
            <p:cNvCxnSpPr>
              <a:stCxn id="34" idx="5"/>
              <a:endCxn id="30" idx="5"/>
            </p:cNvCxnSpPr>
            <p:nvPr/>
          </p:nvCxnSpPr>
          <p:spPr>
            <a:xfrm>
              <a:off x="6118786" y="4968385"/>
              <a:ext cx="125211" cy="1411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D8054BF-4344-380E-B479-6B4D5F1B97DF}"/>
                </a:ext>
              </a:extLst>
            </p:cNvPr>
            <p:cNvCxnSpPr>
              <a:stCxn id="34" idx="4"/>
              <a:endCxn id="30" idx="4"/>
            </p:cNvCxnSpPr>
            <p:nvPr/>
          </p:nvCxnSpPr>
          <p:spPr>
            <a:xfrm flipH="1">
              <a:off x="5876998" y="5062963"/>
              <a:ext cx="5105" cy="1985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1F0D9AC-A319-5874-6BAC-7492196BA85B}"/>
                </a:ext>
              </a:extLst>
            </p:cNvPr>
            <p:cNvCxnSpPr>
              <a:stCxn id="34" idx="3"/>
              <a:endCxn id="30" idx="3"/>
            </p:cNvCxnSpPr>
            <p:nvPr/>
          </p:nvCxnSpPr>
          <p:spPr>
            <a:xfrm flipH="1">
              <a:off x="5509998" y="4968385"/>
              <a:ext cx="135422" cy="1411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4264B64-7DC6-4747-312A-A54571D92E95}"/>
                </a:ext>
              </a:extLst>
            </p:cNvPr>
            <p:cNvCxnSpPr>
              <a:stCxn id="34" idx="2"/>
              <a:endCxn id="30" idx="2"/>
            </p:cNvCxnSpPr>
            <p:nvPr/>
          </p:nvCxnSpPr>
          <p:spPr>
            <a:xfrm flipH="1">
              <a:off x="5357982" y="4740053"/>
              <a:ext cx="189400" cy="26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3C0FADA-523F-7976-025B-25AF3157DFB6}"/>
              </a:ext>
            </a:extLst>
          </p:cNvPr>
          <p:cNvSpPr txBox="1"/>
          <p:nvPr/>
        </p:nvSpPr>
        <p:spPr>
          <a:xfrm>
            <a:off x="4790861" y="5208150"/>
            <a:ext cx="2241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Request Queue</a:t>
            </a: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70F46285-CA4D-D40B-44EC-978FEB2201AB}"/>
              </a:ext>
            </a:extLst>
          </p:cNvPr>
          <p:cNvSpPr/>
          <p:nvPr/>
        </p:nvSpPr>
        <p:spPr>
          <a:xfrm>
            <a:off x="6303662" y="4980901"/>
            <a:ext cx="2253919" cy="454292"/>
          </a:xfrm>
          <a:custGeom>
            <a:avLst/>
            <a:gdLst>
              <a:gd name="connsiteX0" fmla="*/ 0 w 1754909"/>
              <a:gd name="connsiteY0" fmla="*/ 0 h 406400"/>
              <a:gd name="connsiteX1" fmla="*/ 960582 w 1754909"/>
              <a:gd name="connsiteY1" fmla="*/ 332509 h 406400"/>
              <a:gd name="connsiteX2" fmla="*/ 1754909 w 1754909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4909" h="406400">
                <a:moveTo>
                  <a:pt x="0" y="0"/>
                </a:moveTo>
                <a:cubicBezTo>
                  <a:pt x="334048" y="132388"/>
                  <a:pt x="668097" y="264776"/>
                  <a:pt x="960582" y="332509"/>
                </a:cubicBezTo>
                <a:cubicBezTo>
                  <a:pt x="1253067" y="400242"/>
                  <a:pt x="1503988" y="403321"/>
                  <a:pt x="1754909" y="406400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9F410E0C-3AE3-6279-CA97-928D9BA232C7}"/>
              </a:ext>
            </a:extLst>
          </p:cNvPr>
          <p:cNvSpPr/>
          <p:nvPr/>
        </p:nvSpPr>
        <p:spPr>
          <a:xfrm>
            <a:off x="2336800" y="2937164"/>
            <a:ext cx="3094182" cy="1431636"/>
          </a:xfrm>
          <a:custGeom>
            <a:avLst/>
            <a:gdLst>
              <a:gd name="connsiteX0" fmla="*/ 0 w 3094182"/>
              <a:gd name="connsiteY0" fmla="*/ 0 h 1431636"/>
              <a:gd name="connsiteX1" fmla="*/ 1736436 w 3094182"/>
              <a:gd name="connsiteY1" fmla="*/ 840509 h 1431636"/>
              <a:gd name="connsiteX2" fmla="*/ 3094182 w 3094182"/>
              <a:gd name="connsiteY2" fmla="*/ 1431636 h 143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4182" h="1431636">
                <a:moveTo>
                  <a:pt x="0" y="0"/>
                </a:moveTo>
                <a:lnTo>
                  <a:pt x="1736436" y="840509"/>
                </a:lnTo>
                <a:cubicBezTo>
                  <a:pt x="2252133" y="1079115"/>
                  <a:pt x="2673157" y="1255375"/>
                  <a:pt x="3094182" y="1431636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BF9D956-B243-D8FF-938C-9BC0A6B8AC4E}"/>
              </a:ext>
            </a:extLst>
          </p:cNvPr>
          <p:cNvSpPr txBox="1"/>
          <p:nvPr/>
        </p:nvSpPr>
        <p:spPr>
          <a:xfrm>
            <a:off x="4860270" y="3626329"/>
            <a:ext cx="21023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/>
              <a:t>Shared Memory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D98564D-71DF-F500-9313-0DAD19811307}"/>
              </a:ext>
            </a:extLst>
          </p:cNvPr>
          <p:cNvSpPr/>
          <p:nvPr/>
        </p:nvSpPr>
        <p:spPr>
          <a:xfrm>
            <a:off x="4819633" y="2130406"/>
            <a:ext cx="2183581" cy="1403100"/>
          </a:xfrm>
          <a:prstGeom prst="roundRect">
            <a:avLst/>
          </a:prstGeom>
          <a:solidFill>
            <a:srgbClr val="F7FBFD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200" dirty="0">
                <a:solidFill>
                  <a:schemeClr val="tx1"/>
                </a:solidFill>
              </a:rPr>
              <a:t>Memory Pool</a:t>
            </a:r>
          </a:p>
          <a:p>
            <a:pPr algn="ctr"/>
            <a:r>
              <a:rPr lang="en-CN" sz="2000" dirty="0">
                <a:solidFill>
                  <a:schemeClr val="tx1"/>
                </a:solidFill>
              </a:rPr>
              <a:t>(Allocated to individual hosts)</a:t>
            </a:r>
          </a:p>
        </p:txBody>
      </p:sp>
    </p:spTree>
    <p:extLst>
      <p:ext uri="{BB962C8B-B14F-4D97-AF65-F5344CB8AC3E}">
        <p14:creationId xmlns:p14="http://schemas.microsoft.com/office/powerpoint/2010/main" val="364317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5AFE7-36A4-76E8-02BF-C0FA91336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156F812-B712-FC68-D49B-7F0DAF6C72EA}"/>
              </a:ext>
            </a:extLst>
          </p:cNvPr>
          <p:cNvSpPr/>
          <p:nvPr/>
        </p:nvSpPr>
        <p:spPr>
          <a:xfrm>
            <a:off x="4674419" y="1949814"/>
            <a:ext cx="2474011" cy="3909571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41206-B4AE-3718-A0F6-B36B791B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3346" cy="1325563"/>
          </a:xfrm>
        </p:spPr>
        <p:txBody>
          <a:bodyPr/>
          <a:lstStyle/>
          <a:p>
            <a:r>
              <a:rPr lang="en-US" dirty="0"/>
              <a:t>Oasis: Pooling PCIe Devices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CXL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60A7-7690-C6B6-EDC0-E88AEF39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DB3C-AEE1-5547-B414-BA537C1088FE}" type="slidenum">
              <a:rPr lang="en-CN" smtClean="0"/>
              <a:t>14</a:t>
            </a:fld>
            <a:endParaRPr lang="en-C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062657-8F1D-1812-12DF-06F4BBFD2B37}"/>
              </a:ext>
            </a:extLst>
          </p:cNvPr>
          <p:cNvSpPr txBox="1"/>
          <p:nvPr/>
        </p:nvSpPr>
        <p:spPr>
          <a:xfrm>
            <a:off x="4457372" y="1385564"/>
            <a:ext cx="2908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CXL Memory Pool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35A81C-575D-0650-F340-A73C2C46F762}"/>
              </a:ext>
            </a:extLst>
          </p:cNvPr>
          <p:cNvSpPr/>
          <p:nvPr/>
        </p:nvSpPr>
        <p:spPr>
          <a:xfrm>
            <a:off x="762850" y="1956981"/>
            <a:ext cx="3126562" cy="1755896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013064F-3445-6328-3D1B-DE98A698F3CC}"/>
              </a:ext>
            </a:extLst>
          </p:cNvPr>
          <p:cNvSpPr/>
          <p:nvPr/>
        </p:nvSpPr>
        <p:spPr>
          <a:xfrm>
            <a:off x="2022545" y="2160983"/>
            <a:ext cx="558389" cy="626743"/>
          </a:xfrm>
          <a:prstGeom prst="roundRect">
            <a:avLst/>
          </a:prstGeom>
          <a:solidFill>
            <a:srgbClr val="5A5D6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7C88A1-078E-879D-A573-D534C1E88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820" y="2075242"/>
            <a:ext cx="287759" cy="7193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7282A9-D96B-1859-5F99-545473CFD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59" y="2075242"/>
            <a:ext cx="287759" cy="71931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49952A-AAB1-C403-F56D-5C0DA51231BE}"/>
              </a:ext>
            </a:extLst>
          </p:cNvPr>
          <p:cNvCxnSpPr/>
          <p:nvPr/>
        </p:nvCxnSpPr>
        <p:spPr>
          <a:xfrm flipV="1">
            <a:off x="2133526" y="208165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0B4AC0-8A6D-4D7F-B1BC-455F35BC9B28}"/>
              </a:ext>
            </a:extLst>
          </p:cNvPr>
          <p:cNvCxnSpPr/>
          <p:nvPr/>
        </p:nvCxnSpPr>
        <p:spPr>
          <a:xfrm flipV="1">
            <a:off x="2249072" y="2082541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50F98F-E809-F0BD-814A-ADACC9E322C0}"/>
              </a:ext>
            </a:extLst>
          </p:cNvPr>
          <p:cNvCxnSpPr/>
          <p:nvPr/>
        </p:nvCxnSpPr>
        <p:spPr>
          <a:xfrm flipV="1">
            <a:off x="2367846" y="208165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008D77-CF6D-CFEA-1D6F-0B9FCB1E38A9}"/>
              </a:ext>
            </a:extLst>
          </p:cNvPr>
          <p:cNvCxnSpPr/>
          <p:nvPr/>
        </p:nvCxnSpPr>
        <p:spPr>
          <a:xfrm flipV="1">
            <a:off x="2472107" y="208165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B99E25-72E1-CCCB-6A7D-01A0D0C598AD}"/>
              </a:ext>
            </a:extLst>
          </p:cNvPr>
          <p:cNvCxnSpPr/>
          <p:nvPr/>
        </p:nvCxnSpPr>
        <p:spPr>
          <a:xfrm flipV="1">
            <a:off x="2133526" y="279090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E26C70-81AF-C349-723C-7C24B8410348}"/>
              </a:ext>
            </a:extLst>
          </p:cNvPr>
          <p:cNvCxnSpPr/>
          <p:nvPr/>
        </p:nvCxnSpPr>
        <p:spPr>
          <a:xfrm flipV="1">
            <a:off x="2249072" y="2791791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41AE67-18E1-ABAB-A19B-1D1BEE690429}"/>
              </a:ext>
            </a:extLst>
          </p:cNvPr>
          <p:cNvCxnSpPr/>
          <p:nvPr/>
        </p:nvCxnSpPr>
        <p:spPr>
          <a:xfrm flipV="1">
            <a:off x="2367846" y="279090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796632-D046-2ED3-F034-106BB4B50391}"/>
              </a:ext>
            </a:extLst>
          </p:cNvPr>
          <p:cNvCxnSpPr/>
          <p:nvPr/>
        </p:nvCxnSpPr>
        <p:spPr>
          <a:xfrm flipV="1">
            <a:off x="2472107" y="279090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E24426-7D5F-3B49-17DB-9E5C35DE7CA1}"/>
              </a:ext>
            </a:extLst>
          </p:cNvPr>
          <p:cNvCxnSpPr>
            <a:cxnSpLocks/>
          </p:cNvCxnSpPr>
          <p:nvPr/>
        </p:nvCxnSpPr>
        <p:spPr>
          <a:xfrm flipH="1">
            <a:off x="2580935" y="2307040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0C52F1-2C0D-021F-5F75-8E9F492BE983}"/>
              </a:ext>
            </a:extLst>
          </p:cNvPr>
          <p:cNvCxnSpPr>
            <a:cxnSpLocks/>
          </p:cNvCxnSpPr>
          <p:nvPr/>
        </p:nvCxnSpPr>
        <p:spPr>
          <a:xfrm flipH="1">
            <a:off x="2580935" y="241049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7AE0064-DBC6-1887-F3F9-E923CFD997D5}"/>
              </a:ext>
            </a:extLst>
          </p:cNvPr>
          <p:cNvCxnSpPr>
            <a:cxnSpLocks/>
          </p:cNvCxnSpPr>
          <p:nvPr/>
        </p:nvCxnSpPr>
        <p:spPr>
          <a:xfrm flipH="1">
            <a:off x="2580935" y="2644183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19916C-BE73-4B05-0815-A00E2E017129}"/>
              </a:ext>
            </a:extLst>
          </p:cNvPr>
          <p:cNvCxnSpPr>
            <a:cxnSpLocks/>
          </p:cNvCxnSpPr>
          <p:nvPr/>
        </p:nvCxnSpPr>
        <p:spPr>
          <a:xfrm flipH="1">
            <a:off x="2580935" y="252855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144321-B063-F4F5-2ACC-73AA787CE58A}"/>
              </a:ext>
            </a:extLst>
          </p:cNvPr>
          <p:cNvCxnSpPr>
            <a:cxnSpLocks/>
          </p:cNvCxnSpPr>
          <p:nvPr/>
        </p:nvCxnSpPr>
        <p:spPr>
          <a:xfrm flipH="1">
            <a:off x="1948649" y="2307040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6116ED-7503-87FB-8DB7-C504E6B9AE9E}"/>
              </a:ext>
            </a:extLst>
          </p:cNvPr>
          <p:cNvCxnSpPr>
            <a:cxnSpLocks/>
          </p:cNvCxnSpPr>
          <p:nvPr/>
        </p:nvCxnSpPr>
        <p:spPr>
          <a:xfrm flipH="1">
            <a:off x="1948649" y="241049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55269DF-AAE4-99AD-28DF-C5B5B1212034}"/>
              </a:ext>
            </a:extLst>
          </p:cNvPr>
          <p:cNvCxnSpPr>
            <a:cxnSpLocks/>
          </p:cNvCxnSpPr>
          <p:nvPr/>
        </p:nvCxnSpPr>
        <p:spPr>
          <a:xfrm flipH="1">
            <a:off x="1948649" y="2644183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594E57A-FE95-F6C2-7BD9-251A32C8B154}"/>
              </a:ext>
            </a:extLst>
          </p:cNvPr>
          <p:cNvCxnSpPr>
            <a:cxnSpLocks/>
          </p:cNvCxnSpPr>
          <p:nvPr/>
        </p:nvCxnSpPr>
        <p:spPr>
          <a:xfrm flipH="1">
            <a:off x="1948649" y="252855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8098E695-42A9-D759-ED7E-370F6756488D}"/>
              </a:ext>
            </a:extLst>
          </p:cNvPr>
          <p:cNvSpPr txBox="1"/>
          <p:nvPr/>
        </p:nvSpPr>
        <p:spPr>
          <a:xfrm>
            <a:off x="1709227" y="1476470"/>
            <a:ext cx="1210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A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984677E9-12D3-BE1C-6D8E-8E8E839FB3A6}"/>
              </a:ext>
            </a:extLst>
          </p:cNvPr>
          <p:cNvSpPr txBox="1"/>
          <p:nvPr/>
        </p:nvSpPr>
        <p:spPr>
          <a:xfrm>
            <a:off x="8873230" y="1463317"/>
            <a:ext cx="1214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B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D3A4D59D-79C1-0F61-4156-ECF6B7B3A1DB}"/>
              </a:ext>
            </a:extLst>
          </p:cNvPr>
          <p:cNvSpPr txBox="1"/>
          <p:nvPr/>
        </p:nvSpPr>
        <p:spPr>
          <a:xfrm>
            <a:off x="1629764" y="5833130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C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C90614C1-E068-DBB5-90C7-E570AA037A68}"/>
              </a:ext>
            </a:extLst>
          </p:cNvPr>
          <p:cNvSpPr txBox="1"/>
          <p:nvPr/>
        </p:nvSpPr>
        <p:spPr>
          <a:xfrm>
            <a:off x="9001573" y="5801778"/>
            <a:ext cx="124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D</a:t>
            </a:r>
          </a:p>
        </p:txBody>
      </p:sp>
      <p:sp>
        <p:nvSpPr>
          <p:cNvPr id="219" name="Rounded Rectangle 218">
            <a:extLst>
              <a:ext uri="{FF2B5EF4-FFF2-40B4-BE49-F238E27FC236}">
                <a16:creationId xmlns:a16="http://schemas.microsoft.com/office/drawing/2014/main" id="{73483D75-540B-3923-DCD9-04B8AEBDAEDA}"/>
              </a:ext>
            </a:extLst>
          </p:cNvPr>
          <p:cNvSpPr/>
          <p:nvPr/>
        </p:nvSpPr>
        <p:spPr>
          <a:xfrm>
            <a:off x="762850" y="4103490"/>
            <a:ext cx="3126562" cy="1755896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20" name="Rounded Rectangle 219">
            <a:extLst>
              <a:ext uri="{FF2B5EF4-FFF2-40B4-BE49-F238E27FC236}">
                <a16:creationId xmlns:a16="http://schemas.microsoft.com/office/drawing/2014/main" id="{15AE633A-92F6-0123-3FF5-B020B1241E22}"/>
              </a:ext>
            </a:extLst>
          </p:cNvPr>
          <p:cNvSpPr/>
          <p:nvPr/>
        </p:nvSpPr>
        <p:spPr>
          <a:xfrm>
            <a:off x="2022545" y="4307492"/>
            <a:ext cx="558389" cy="626743"/>
          </a:xfrm>
          <a:prstGeom prst="roundRect">
            <a:avLst/>
          </a:prstGeom>
          <a:solidFill>
            <a:srgbClr val="5A5D6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8CFA9463-A582-D6AF-FE72-F1F5A05C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820" y="4221751"/>
            <a:ext cx="287759" cy="719318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1FAC74E4-E862-227C-67B3-027DD2229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59" y="4221751"/>
            <a:ext cx="287759" cy="719318"/>
          </a:xfrm>
          <a:prstGeom prst="rect">
            <a:avLst/>
          </a:prstGeom>
        </p:spPr>
      </p:pic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85D433FC-938E-7328-0FAE-224E45A9B4EE}"/>
              </a:ext>
            </a:extLst>
          </p:cNvPr>
          <p:cNvCxnSpPr/>
          <p:nvPr/>
        </p:nvCxnSpPr>
        <p:spPr>
          <a:xfrm flipV="1">
            <a:off x="2133526" y="4228168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75C9093D-2AE3-920E-2DB3-14DF6235053F}"/>
              </a:ext>
            </a:extLst>
          </p:cNvPr>
          <p:cNvCxnSpPr/>
          <p:nvPr/>
        </p:nvCxnSpPr>
        <p:spPr>
          <a:xfrm flipV="1">
            <a:off x="2249072" y="4229050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B6677251-B3C4-19AB-DC15-C1A2689B7AD5}"/>
              </a:ext>
            </a:extLst>
          </p:cNvPr>
          <p:cNvCxnSpPr/>
          <p:nvPr/>
        </p:nvCxnSpPr>
        <p:spPr>
          <a:xfrm flipV="1">
            <a:off x="2367846" y="4228168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0E6F664A-1CEB-F711-81BF-05EAE30326C4}"/>
              </a:ext>
            </a:extLst>
          </p:cNvPr>
          <p:cNvCxnSpPr/>
          <p:nvPr/>
        </p:nvCxnSpPr>
        <p:spPr>
          <a:xfrm flipV="1">
            <a:off x="2472107" y="4228168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3D77E02E-4C12-52B5-AD29-0EBD2B5E6F06}"/>
              </a:ext>
            </a:extLst>
          </p:cNvPr>
          <p:cNvCxnSpPr/>
          <p:nvPr/>
        </p:nvCxnSpPr>
        <p:spPr>
          <a:xfrm flipV="1">
            <a:off x="2133526" y="4937418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0514FFB5-2121-5310-A715-25A1AD8B0293}"/>
              </a:ext>
            </a:extLst>
          </p:cNvPr>
          <p:cNvCxnSpPr/>
          <p:nvPr/>
        </p:nvCxnSpPr>
        <p:spPr>
          <a:xfrm flipV="1">
            <a:off x="2249072" y="4938300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02B0754-1F3B-20F2-BD7C-9DC11913B427}"/>
              </a:ext>
            </a:extLst>
          </p:cNvPr>
          <p:cNvCxnSpPr/>
          <p:nvPr/>
        </p:nvCxnSpPr>
        <p:spPr>
          <a:xfrm flipV="1">
            <a:off x="2367846" y="4937418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CC4C8E0B-2753-00FB-C99B-EFECA022CCD7}"/>
              </a:ext>
            </a:extLst>
          </p:cNvPr>
          <p:cNvCxnSpPr/>
          <p:nvPr/>
        </p:nvCxnSpPr>
        <p:spPr>
          <a:xfrm flipV="1">
            <a:off x="2472107" y="4937418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5F4703DE-F60D-3A22-3DC0-1E2DCC0D8BF8}"/>
              </a:ext>
            </a:extLst>
          </p:cNvPr>
          <p:cNvCxnSpPr>
            <a:cxnSpLocks/>
          </p:cNvCxnSpPr>
          <p:nvPr/>
        </p:nvCxnSpPr>
        <p:spPr>
          <a:xfrm flipH="1">
            <a:off x="2580935" y="4453549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811963C1-6EA0-5327-6483-420FB0600289}"/>
              </a:ext>
            </a:extLst>
          </p:cNvPr>
          <p:cNvCxnSpPr>
            <a:cxnSpLocks/>
          </p:cNvCxnSpPr>
          <p:nvPr/>
        </p:nvCxnSpPr>
        <p:spPr>
          <a:xfrm flipH="1">
            <a:off x="2580935" y="4557005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2099CBC-AB9F-00F1-E36F-C3AFBBEF8E5C}"/>
              </a:ext>
            </a:extLst>
          </p:cNvPr>
          <p:cNvCxnSpPr>
            <a:cxnSpLocks/>
          </p:cNvCxnSpPr>
          <p:nvPr/>
        </p:nvCxnSpPr>
        <p:spPr>
          <a:xfrm flipH="1">
            <a:off x="2580935" y="4790692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E635800B-6D16-A1DA-C98A-6B64522042ED}"/>
              </a:ext>
            </a:extLst>
          </p:cNvPr>
          <p:cNvCxnSpPr>
            <a:cxnSpLocks/>
          </p:cNvCxnSpPr>
          <p:nvPr/>
        </p:nvCxnSpPr>
        <p:spPr>
          <a:xfrm flipH="1">
            <a:off x="2580935" y="4675065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BB8AA7D4-0B95-55E1-0E94-365A34BC44D8}"/>
              </a:ext>
            </a:extLst>
          </p:cNvPr>
          <p:cNvCxnSpPr>
            <a:cxnSpLocks/>
          </p:cNvCxnSpPr>
          <p:nvPr/>
        </p:nvCxnSpPr>
        <p:spPr>
          <a:xfrm flipH="1">
            <a:off x="1948649" y="4453549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466D7173-4A4A-81EC-154C-19EA9D472F6E}"/>
              </a:ext>
            </a:extLst>
          </p:cNvPr>
          <p:cNvCxnSpPr>
            <a:cxnSpLocks/>
          </p:cNvCxnSpPr>
          <p:nvPr/>
        </p:nvCxnSpPr>
        <p:spPr>
          <a:xfrm flipH="1">
            <a:off x="1948649" y="4557005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9E6545BC-B83D-FDEE-FDA9-374D5E9BE29A}"/>
              </a:ext>
            </a:extLst>
          </p:cNvPr>
          <p:cNvCxnSpPr>
            <a:cxnSpLocks/>
          </p:cNvCxnSpPr>
          <p:nvPr/>
        </p:nvCxnSpPr>
        <p:spPr>
          <a:xfrm flipH="1">
            <a:off x="1948649" y="4790692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BD15308C-FBFB-ADF0-3904-F21CB36E4F27}"/>
              </a:ext>
            </a:extLst>
          </p:cNvPr>
          <p:cNvCxnSpPr>
            <a:cxnSpLocks/>
          </p:cNvCxnSpPr>
          <p:nvPr/>
        </p:nvCxnSpPr>
        <p:spPr>
          <a:xfrm flipH="1">
            <a:off x="1948649" y="4675065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9" name="Rounded Rectangle 258">
            <a:extLst>
              <a:ext uri="{FF2B5EF4-FFF2-40B4-BE49-F238E27FC236}">
                <a16:creationId xmlns:a16="http://schemas.microsoft.com/office/drawing/2014/main" id="{B0806087-5057-62BC-546D-20577E6BA356}"/>
              </a:ext>
            </a:extLst>
          </p:cNvPr>
          <p:cNvSpPr/>
          <p:nvPr/>
        </p:nvSpPr>
        <p:spPr>
          <a:xfrm>
            <a:off x="7914987" y="4072566"/>
            <a:ext cx="3126562" cy="1755896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0" name="Rounded Rectangle 259">
            <a:extLst>
              <a:ext uri="{FF2B5EF4-FFF2-40B4-BE49-F238E27FC236}">
                <a16:creationId xmlns:a16="http://schemas.microsoft.com/office/drawing/2014/main" id="{FCD925AB-D6B7-2F11-09F8-D3A4A5DB0C32}"/>
              </a:ext>
            </a:extLst>
          </p:cNvPr>
          <p:cNvSpPr/>
          <p:nvPr/>
        </p:nvSpPr>
        <p:spPr>
          <a:xfrm>
            <a:off x="9174682" y="4276568"/>
            <a:ext cx="558389" cy="626743"/>
          </a:xfrm>
          <a:prstGeom prst="roundRect">
            <a:avLst/>
          </a:prstGeom>
          <a:solidFill>
            <a:srgbClr val="5A5D6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pic>
        <p:nvPicPr>
          <p:cNvPr id="261" name="Picture 260">
            <a:extLst>
              <a:ext uri="{FF2B5EF4-FFF2-40B4-BE49-F238E27FC236}">
                <a16:creationId xmlns:a16="http://schemas.microsoft.com/office/drawing/2014/main" id="{EAC86388-32E9-401A-6295-8313129DB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957" y="4190827"/>
            <a:ext cx="287759" cy="719318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C7E19D65-0C4F-47DD-C93B-EAD9ADC42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596" y="4190827"/>
            <a:ext cx="287759" cy="719318"/>
          </a:xfrm>
          <a:prstGeom prst="rect">
            <a:avLst/>
          </a:prstGeom>
        </p:spPr>
      </p:pic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18C11E25-7C69-69AF-BA82-54F8F4795A8F}"/>
              </a:ext>
            </a:extLst>
          </p:cNvPr>
          <p:cNvCxnSpPr/>
          <p:nvPr/>
        </p:nvCxnSpPr>
        <p:spPr>
          <a:xfrm flipV="1">
            <a:off x="9285663" y="419724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301F5543-9FA6-3FB0-4443-E6074E086A41}"/>
              </a:ext>
            </a:extLst>
          </p:cNvPr>
          <p:cNvCxnSpPr/>
          <p:nvPr/>
        </p:nvCxnSpPr>
        <p:spPr>
          <a:xfrm flipV="1">
            <a:off x="9401209" y="4198126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4A5EE909-6CBC-902A-4A4B-6B5E52F9A2D0}"/>
              </a:ext>
            </a:extLst>
          </p:cNvPr>
          <p:cNvCxnSpPr/>
          <p:nvPr/>
        </p:nvCxnSpPr>
        <p:spPr>
          <a:xfrm flipV="1">
            <a:off x="9519983" y="419724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5914A125-91F0-A426-8CB2-1A5A9D977CCC}"/>
              </a:ext>
            </a:extLst>
          </p:cNvPr>
          <p:cNvCxnSpPr/>
          <p:nvPr/>
        </p:nvCxnSpPr>
        <p:spPr>
          <a:xfrm flipV="1">
            <a:off x="9624244" y="419724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4B427EBB-903A-9814-D0C9-BC4B6DD268C3}"/>
              </a:ext>
            </a:extLst>
          </p:cNvPr>
          <p:cNvCxnSpPr/>
          <p:nvPr/>
        </p:nvCxnSpPr>
        <p:spPr>
          <a:xfrm flipV="1">
            <a:off x="9285663" y="490649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FE9F79CA-6978-92E9-D8C1-D0D61AFADB29}"/>
              </a:ext>
            </a:extLst>
          </p:cNvPr>
          <p:cNvCxnSpPr/>
          <p:nvPr/>
        </p:nvCxnSpPr>
        <p:spPr>
          <a:xfrm flipV="1">
            <a:off x="9401209" y="4907376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8F41340E-EEDE-7FE5-F3FF-F9B99751AD11}"/>
              </a:ext>
            </a:extLst>
          </p:cNvPr>
          <p:cNvCxnSpPr/>
          <p:nvPr/>
        </p:nvCxnSpPr>
        <p:spPr>
          <a:xfrm flipV="1">
            <a:off x="9519983" y="490649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2AEA2FBF-C5A0-6812-5406-3AEA27F099B2}"/>
              </a:ext>
            </a:extLst>
          </p:cNvPr>
          <p:cNvCxnSpPr/>
          <p:nvPr/>
        </p:nvCxnSpPr>
        <p:spPr>
          <a:xfrm flipV="1">
            <a:off x="9624244" y="490649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DD042CB4-59F8-D2E4-BE74-CBCF2003E598}"/>
              </a:ext>
            </a:extLst>
          </p:cNvPr>
          <p:cNvCxnSpPr>
            <a:cxnSpLocks/>
          </p:cNvCxnSpPr>
          <p:nvPr/>
        </p:nvCxnSpPr>
        <p:spPr>
          <a:xfrm flipH="1">
            <a:off x="9733072" y="4422625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F56BEAF6-B7BC-810E-825E-66E38E7691D6}"/>
              </a:ext>
            </a:extLst>
          </p:cNvPr>
          <p:cNvCxnSpPr>
            <a:cxnSpLocks/>
          </p:cNvCxnSpPr>
          <p:nvPr/>
        </p:nvCxnSpPr>
        <p:spPr>
          <a:xfrm flipH="1">
            <a:off x="9733072" y="4526081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0B09C288-5B39-BA32-98BA-A5B53331FC14}"/>
              </a:ext>
            </a:extLst>
          </p:cNvPr>
          <p:cNvCxnSpPr>
            <a:cxnSpLocks/>
          </p:cNvCxnSpPr>
          <p:nvPr/>
        </p:nvCxnSpPr>
        <p:spPr>
          <a:xfrm flipH="1">
            <a:off x="9733072" y="4759768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84272CEF-55D1-5E7A-7CA7-428053A5F8EF}"/>
              </a:ext>
            </a:extLst>
          </p:cNvPr>
          <p:cNvCxnSpPr>
            <a:cxnSpLocks/>
          </p:cNvCxnSpPr>
          <p:nvPr/>
        </p:nvCxnSpPr>
        <p:spPr>
          <a:xfrm flipH="1">
            <a:off x="9733072" y="4644141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0083F450-8AF9-351A-DFA4-D027DB869F08}"/>
              </a:ext>
            </a:extLst>
          </p:cNvPr>
          <p:cNvCxnSpPr>
            <a:cxnSpLocks/>
          </p:cNvCxnSpPr>
          <p:nvPr/>
        </p:nvCxnSpPr>
        <p:spPr>
          <a:xfrm flipH="1">
            <a:off x="9100786" y="4422625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2D127898-1F49-531E-67B3-B7969D49BAA8}"/>
              </a:ext>
            </a:extLst>
          </p:cNvPr>
          <p:cNvCxnSpPr>
            <a:cxnSpLocks/>
          </p:cNvCxnSpPr>
          <p:nvPr/>
        </p:nvCxnSpPr>
        <p:spPr>
          <a:xfrm flipH="1">
            <a:off x="9100786" y="4526081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BE72FE8B-62B3-FCE5-DBBC-41A6856FDD4B}"/>
              </a:ext>
            </a:extLst>
          </p:cNvPr>
          <p:cNvCxnSpPr>
            <a:cxnSpLocks/>
          </p:cNvCxnSpPr>
          <p:nvPr/>
        </p:nvCxnSpPr>
        <p:spPr>
          <a:xfrm flipH="1">
            <a:off x="9100786" y="4759768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4388BA2F-355D-E219-C1BA-42C2E3C6AC14}"/>
              </a:ext>
            </a:extLst>
          </p:cNvPr>
          <p:cNvCxnSpPr>
            <a:cxnSpLocks/>
          </p:cNvCxnSpPr>
          <p:nvPr/>
        </p:nvCxnSpPr>
        <p:spPr>
          <a:xfrm flipH="1">
            <a:off x="9100786" y="4644141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9" name="Rounded Rectangle 298">
            <a:extLst>
              <a:ext uri="{FF2B5EF4-FFF2-40B4-BE49-F238E27FC236}">
                <a16:creationId xmlns:a16="http://schemas.microsoft.com/office/drawing/2014/main" id="{B9BE720A-34BF-BAE8-55EC-59601FD36D8F}"/>
              </a:ext>
            </a:extLst>
          </p:cNvPr>
          <p:cNvSpPr/>
          <p:nvPr/>
        </p:nvSpPr>
        <p:spPr>
          <a:xfrm>
            <a:off x="7914987" y="1956981"/>
            <a:ext cx="3126562" cy="1755896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00" name="Rounded Rectangle 299">
            <a:extLst>
              <a:ext uri="{FF2B5EF4-FFF2-40B4-BE49-F238E27FC236}">
                <a16:creationId xmlns:a16="http://schemas.microsoft.com/office/drawing/2014/main" id="{110D6D60-23A2-A6C5-320F-38ECB6CDEE90}"/>
              </a:ext>
            </a:extLst>
          </p:cNvPr>
          <p:cNvSpPr/>
          <p:nvPr/>
        </p:nvSpPr>
        <p:spPr>
          <a:xfrm>
            <a:off x="9174682" y="2160983"/>
            <a:ext cx="558389" cy="626743"/>
          </a:xfrm>
          <a:prstGeom prst="roundRect">
            <a:avLst/>
          </a:prstGeom>
          <a:solidFill>
            <a:srgbClr val="5A5D6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000" dirty="0"/>
          </a:p>
        </p:txBody>
      </p:sp>
      <p:pic>
        <p:nvPicPr>
          <p:cNvPr id="301" name="Picture 300">
            <a:extLst>
              <a:ext uri="{FF2B5EF4-FFF2-40B4-BE49-F238E27FC236}">
                <a16:creationId xmlns:a16="http://schemas.microsoft.com/office/drawing/2014/main" id="{D202D282-6495-B3FA-8677-58EB995DA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957" y="2075242"/>
            <a:ext cx="287759" cy="719318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45747E36-A9D3-3DE2-3786-2E415C679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596" y="2075242"/>
            <a:ext cx="287759" cy="719318"/>
          </a:xfrm>
          <a:prstGeom prst="rect">
            <a:avLst/>
          </a:prstGeom>
        </p:spPr>
      </p:pic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284892C8-2B52-D35E-668D-EB868CE8470B}"/>
              </a:ext>
            </a:extLst>
          </p:cNvPr>
          <p:cNvCxnSpPr/>
          <p:nvPr/>
        </p:nvCxnSpPr>
        <p:spPr>
          <a:xfrm flipV="1">
            <a:off x="9285663" y="208165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57B19632-FAA1-A604-EF05-2A2E685CB625}"/>
              </a:ext>
            </a:extLst>
          </p:cNvPr>
          <p:cNvCxnSpPr/>
          <p:nvPr/>
        </p:nvCxnSpPr>
        <p:spPr>
          <a:xfrm flipV="1">
            <a:off x="9401209" y="2082541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705B3F9-A7D7-40D5-4134-2D9AB87C60B0}"/>
              </a:ext>
            </a:extLst>
          </p:cNvPr>
          <p:cNvCxnSpPr/>
          <p:nvPr/>
        </p:nvCxnSpPr>
        <p:spPr>
          <a:xfrm flipV="1">
            <a:off x="9519983" y="208165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FB4B5356-316A-09CB-90AC-987BE9929FF5}"/>
              </a:ext>
            </a:extLst>
          </p:cNvPr>
          <p:cNvCxnSpPr/>
          <p:nvPr/>
        </p:nvCxnSpPr>
        <p:spPr>
          <a:xfrm flipV="1">
            <a:off x="9624244" y="208165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A1DFDB16-51E7-AC33-5F9E-3AFD4FCA6937}"/>
              </a:ext>
            </a:extLst>
          </p:cNvPr>
          <p:cNvCxnSpPr/>
          <p:nvPr/>
        </p:nvCxnSpPr>
        <p:spPr>
          <a:xfrm flipV="1">
            <a:off x="9285663" y="279090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970F24EA-64DC-3E7F-8D86-26330717D42D}"/>
              </a:ext>
            </a:extLst>
          </p:cNvPr>
          <p:cNvCxnSpPr/>
          <p:nvPr/>
        </p:nvCxnSpPr>
        <p:spPr>
          <a:xfrm flipV="1">
            <a:off x="9401209" y="2791791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1C3ED74C-D3E1-8D40-EFD9-B837FE695DFE}"/>
              </a:ext>
            </a:extLst>
          </p:cNvPr>
          <p:cNvCxnSpPr/>
          <p:nvPr/>
        </p:nvCxnSpPr>
        <p:spPr>
          <a:xfrm flipV="1">
            <a:off x="9519983" y="279090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722646F3-7FA3-5158-5692-7A400A831F47}"/>
              </a:ext>
            </a:extLst>
          </p:cNvPr>
          <p:cNvCxnSpPr/>
          <p:nvPr/>
        </p:nvCxnSpPr>
        <p:spPr>
          <a:xfrm flipV="1">
            <a:off x="9624244" y="2790909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D849A0B0-0AEF-5F55-852B-F7048EF0CA23}"/>
              </a:ext>
            </a:extLst>
          </p:cNvPr>
          <p:cNvCxnSpPr>
            <a:cxnSpLocks/>
          </p:cNvCxnSpPr>
          <p:nvPr/>
        </p:nvCxnSpPr>
        <p:spPr>
          <a:xfrm flipH="1">
            <a:off x="9733072" y="2307040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8E6526A6-AB87-FD16-5D0A-A23A12C591EE}"/>
              </a:ext>
            </a:extLst>
          </p:cNvPr>
          <p:cNvCxnSpPr>
            <a:cxnSpLocks/>
          </p:cNvCxnSpPr>
          <p:nvPr/>
        </p:nvCxnSpPr>
        <p:spPr>
          <a:xfrm flipH="1">
            <a:off x="9733072" y="241049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A8B4644B-6A78-84E4-2745-35BFB7B30CFD}"/>
              </a:ext>
            </a:extLst>
          </p:cNvPr>
          <p:cNvCxnSpPr>
            <a:cxnSpLocks/>
          </p:cNvCxnSpPr>
          <p:nvPr/>
        </p:nvCxnSpPr>
        <p:spPr>
          <a:xfrm flipH="1">
            <a:off x="9733072" y="2644183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4C1C5F21-0F52-2F39-0904-EB601EE972FE}"/>
              </a:ext>
            </a:extLst>
          </p:cNvPr>
          <p:cNvCxnSpPr>
            <a:cxnSpLocks/>
          </p:cNvCxnSpPr>
          <p:nvPr/>
        </p:nvCxnSpPr>
        <p:spPr>
          <a:xfrm flipH="1">
            <a:off x="9733072" y="252855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7AF7A1A8-10DE-39FE-327B-A2B06160EE0C}"/>
              </a:ext>
            </a:extLst>
          </p:cNvPr>
          <p:cNvCxnSpPr>
            <a:cxnSpLocks/>
          </p:cNvCxnSpPr>
          <p:nvPr/>
        </p:nvCxnSpPr>
        <p:spPr>
          <a:xfrm flipH="1">
            <a:off x="9100786" y="2307040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B68EDCFE-A390-D13B-DF0A-DFB8E7D6B4EF}"/>
              </a:ext>
            </a:extLst>
          </p:cNvPr>
          <p:cNvCxnSpPr>
            <a:cxnSpLocks/>
          </p:cNvCxnSpPr>
          <p:nvPr/>
        </p:nvCxnSpPr>
        <p:spPr>
          <a:xfrm flipH="1">
            <a:off x="9100786" y="241049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1DF0D0E5-E08C-EA0A-561E-D233DB8D5F9E}"/>
              </a:ext>
            </a:extLst>
          </p:cNvPr>
          <p:cNvCxnSpPr>
            <a:cxnSpLocks/>
          </p:cNvCxnSpPr>
          <p:nvPr/>
        </p:nvCxnSpPr>
        <p:spPr>
          <a:xfrm flipH="1">
            <a:off x="9100786" y="2644183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6D1738ED-85FA-DD85-4550-42D7C573B4BB}"/>
              </a:ext>
            </a:extLst>
          </p:cNvPr>
          <p:cNvCxnSpPr>
            <a:cxnSpLocks/>
          </p:cNvCxnSpPr>
          <p:nvPr/>
        </p:nvCxnSpPr>
        <p:spPr>
          <a:xfrm flipH="1">
            <a:off x="9100786" y="2528556"/>
            <a:ext cx="7389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0A8F52E-6820-F2DB-2641-7B20CC8926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551401" y="2717982"/>
            <a:ext cx="287759" cy="7193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6A846EC-B4CA-6F17-B9AF-857391D55D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075483" y="2724520"/>
            <a:ext cx="287759" cy="719318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886840AB-A661-1542-5F9E-B67E9B806F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404494" y="2723576"/>
            <a:ext cx="287759" cy="71931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5DE967C6-BA38-4B88-8F85-F12F62706C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997875" y="2717982"/>
            <a:ext cx="287759" cy="719318"/>
          </a:xfrm>
          <a:prstGeom prst="rect">
            <a:avLst/>
          </a:prstGeom>
        </p:spPr>
      </p:pic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045FE6C0-03D6-0F4E-8C6F-9FA3ED8D210C}"/>
              </a:ext>
            </a:extLst>
          </p:cNvPr>
          <p:cNvCxnSpPr>
            <a:cxnSpLocks/>
          </p:cNvCxnSpPr>
          <p:nvPr/>
        </p:nvCxnSpPr>
        <p:spPr>
          <a:xfrm>
            <a:off x="3889412" y="2588745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C819BC57-B8DA-0EDC-7E77-E9DF249DC968}"/>
              </a:ext>
            </a:extLst>
          </p:cNvPr>
          <p:cNvCxnSpPr>
            <a:cxnSpLocks/>
          </p:cNvCxnSpPr>
          <p:nvPr/>
        </p:nvCxnSpPr>
        <p:spPr>
          <a:xfrm>
            <a:off x="3889412" y="2670807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75C61580-0946-411D-15FD-5BF1C8F7B36F}"/>
              </a:ext>
            </a:extLst>
          </p:cNvPr>
          <p:cNvCxnSpPr>
            <a:cxnSpLocks/>
          </p:cNvCxnSpPr>
          <p:nvPr/>
        </p:nvCxnSpPr>
        <p:spPr>
          <a:xfrm>
            <a:off x="3889412" y="275872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0AA94D49-D36C-F7D8-3926-CBDD5A982DD8}"/>
              </a:ext>
            </a:extLst>
          </p:cNvPr>
          <p:cNvCxnSpPr>
            <a:cxnSpLocks/>
          </p:cNvCxnSpPr>
          <p:nvPr/>
        </p:nvCxnSpPr>
        <p:spPr>
          <a:xfrm>
            <a:off x="3889412" y="2846654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63171799-D68A-36D3-7861-457183E508F7}"/>
              </a:ext>
            </a:extLst>
          </p:cNvPr>
          <p:cNvCxnSpPr>
            <a:cxnSpLocks/>
          </p:cNvCxnSpPr>
          <p:nvPr/>
        </p:nvCxnSpPr>
        <p:spPr>
          <a:xfrm>
            <a:off x="3901137" y="293750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CCEC132C-A2D4-3D39-4242-7159E774A68A}"/>
              </a:ext>
            </a:extLst>
          </p:cNvPr>
          <p:cNvCxnSpPr>
            <a:cxnSpLocks/>
          </p:cNvCxnSpPr>
          <p:nvPr/>
        </p:nvCxnSpPr>
        <p:spPr>
          <a:xfrm>
            <a:off x="3877687" y="4792453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8CDFEE47-C25E-146C-7523-85C1B669F3C5}"/>
              </a:ext>
            </a:extLst>
          </p:cNvPr>
          <p:cNvCxnSpPr>
            <a:cxnSpLocks/>
          </p:cNvCxnSpPr>
          <p:nvPr/>
        </p:nvCxnSpPr>
        <p:spPr>
          <a:xfrm>
            <a:off x="3877687" y="4874515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B67D9D87-02C9-4A2C-2715-8B57C4F94741}"/>
              </a:ext>
            </a:extLst>
          </p:cNvPr>
          <p:cNvCxnSpPr>
            <a:cxnSpLocks/>
          </p:cNvCxnSpPr>
          <p:nvPr/>
        </p:nvCxnSpPr>
        <p:spPr>
          <a:xfrm>
            <a:off x="3877687" y="4962437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88264301-F71D-7D41-1119-32C8DC372C75}"/>
              </a:ext>
            </a:extLst>
          </p:cNvPr>
          <p:cNvCxnSpPr>
            <a:cxnSpLocks/>
          </p:cNvCxnSpPr>
          <p:nvPr/>
        </p:nvCxnSpPr>
        <p:spPr>
          <a:xfrm>
            <a:off x="3877687" y="5050362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F2E0A85F-AAF3-DABE-271E-83A7EBB0271B}"/>
              </a:ext>
            </a:extLst>
          </p:cNvPr>
          <p:cNvCxnSpPr>
            <a:cxnSpLocks/>
          </p:cNvCxnSpPr>
          <p:nvPr/>
        </p:nvCxnSpPr>
        <p:spPr>
          <a:xfrm>
            <a:off x="3889412" y="5141217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343B8E24-7E52-EB00-6F0A-57FF38E6EA70}"/>
              </a:ext>
            </a:extLst>
          </p:cNvPr>
          <p:cNvCxnSpPr>
            <a:cxnSpLocks/>
          </p:cNvCxnSpPr>
          <p:nvPr/>
        </p:nvCxnSpPr>
        <p:spPr>
          <a:xfrm>
            <a:off x="7136705" y="2588745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61FDA7A8-66F2-6C7B-1222-9E1C05CE6429}"/>
              </a:ext>
            </a:extLst>
          </p:cNvPr>
          <p:cNvCxnSpPr>
            <a:cxnSpLocks/>
          </p:cNvCxnSpPr>
          <p:nvPr/>
        </p:nvCxnSpPr>
        <p:spPr>
          <a:xfrm>
            <a:off x="7136705" y="2670807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179285C5-6E12-4E3A-649A-9823479D6B25}"/>
              </a:ext>
            </a:extLst>
          </p:cNvPr>
          <p:cNvCxnSpPr>
            <a:cxnSpLocks/>
          </p:cNvCxnSpPr>
          <p:nvPr/>
        </p:nvCxnSpPr>
        <p:spPr>
          <a:xfrm>
            <a:off x="7136705" y="275872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8655962A-1607-47A6-FF2C-BC85C1E63112}"/>
              </a:ext>
            </a:extLst>
          </p:cNvPr>
          <p:cNvCxnSpPr>
            <a:cxnSpLocks/>
          </p:cNvCxnSpPr>
          <p:nvPr/>
        </p:nvCxnSpPr>
        <p:spPr>
          <a:xfrm>
            <a:off x="7136705" y="2846654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0C054DCA-F7AB-2DC6-4881-617B46199336}"/>
              </a:ext>
            </a:extLst>
          </p:cNvPr>
          <p:cNvCxnSpPr>
            <a:cxnSpLocks/>
          </p:cNvCxnSpPr>
          <p:nvPr/>
        </p:nvCxnSpPr>
        <p:spPr>
          <a:xfrm>
            <a:off x="7148430" y="293750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A798F1DA-C79A-FA79-50F9-FF6F0E61F484}"/>
              </a:ext>
            </a:extLst>
          </p:cNvPr>
          <p:cNvCxnSpPr>
            <a:cxnSpLocks/>
          </p:cNvCxnSpPr>
          <p:nvPr/>
        </p:nvCxnSpPr>
        <p:spPr>
          <a:xfrm>
            <a:off x="7133772" y="471419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B72A989F-AFE8-FE29-9614-27C2A0013EC5}"/>
              </a:ext>
            </a:extLst>
          </p:cNvPr>
          <p:cNvCxnSpPr>
            <a:cxnSpLocks/>
          </p:cNvCxnSpPr>
          <p:nvPr/>
        </p:nvCxnSpPr>
        <p:spPr>
          <a:xfrm>
            <a:off x="7133772" y="4796261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2D86A91A-4E34-7063-CB82-F82E6CDE1116}"/>
              </a:ext>
            </a:extLst>
          </p:cNvPr>
          <p:cNvCxnSpPr>
            <a:cxnSpLocks/>
          </p:cNvCxnSpPr>
          <p:nvPr/>
        </p:nvCxnSpPr>
        <p:spPr>
          <a:xfrm>
            <a:off x="7133772" y="4884183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1D83F22C-445C-404B-8A78-604569AE07FA}"/>
              </a:ext>
            </a:extLst>
          </p:cNvPr>
          <p:cNvCxnSpPr>
            <a:cxnSpLocks/>
          </p:cNvCxnSpPr>
          <p:nvPr/>
        </p:nvCxnSpPr>
        <p:spPr>
          <a:xfrm>
            <a:off x="7133772" y="4972108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6AF2935F-39D1-4A20-DE0B-D5564D8A0838}"/>
              </a:ext>
            </a:extLst>
          </p:cNvPr>
          <p:cNvCxnSpPr>
            <a:cxnSpLocks/>
          </p:cNvCxnSpPr>
          <p:nvPr/>
        </p:nvCxnSpPr>
        <p:spPr>
          <a:xfrm>
            <a:off x="7145497" y="5062963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2" name="TextBox 361">
            <a:extLst>
              <a:ext uri="{FF2B5EF4-FFF2-40B4-BE49-F238E27FC236}">
                <a16:creationId xmlns:a16="http://schemas.microsoft.com/office/drawing/2014/main" id="{C49E8F2B-27F3-565F-E3E0-1D132182C5A4}"/>
              </a:ext>
            </a:extLst>
          </p:cNvPr>
          <p:cNvSpPr txBox="1"/>
          <p:nvPr/>
        </p:nvSpPr>
        <p:spPr>
          <a:xfrm>
            <a:off x="3965969" y="2595240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>
                <a:highlight>
                  <a:srgbClr val="F6FAFC"/>
                </a:highlight>
              </a:rPr>
              <a:t>CXL</a:t>
            </a: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FB50DADD-F81D-6064-B5D2-02F277BFBDEA}"/>
              </a:ext>
            </a:extLst>
          </p:cNvPr>
          <p:cNvCxnSpPr>
            <a:cxnSpLocks/>
          </p:cNvCxnSpPr>
          <p:nvPr/>
        </p:nvCxnSpPr>
        <p:spPr>
          <a:xfrm>
            <a:off x="3889411" y="3038031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0D955BF3-A0B8-1E6A-D16F-71372C5A20E8}"/>
              </a:ext>
            </a:extLst>
          </p:cNvPr>
          <p:cNvCxnSpPr>
            <a:cxnSpLocks/>
          </p:cNvCxnSpPr>
          <p:nvPr/>
        </p:nvCxnSpPr>
        <p:spPr>
          <a:xfrm>
            <a:off x="3877686" y="5239038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042B4F29-E022-7A16-F78B-81E5605883A9}"/>
              </a:ext>
            </a:extLst>
          </p:cNvPr>
          <p:cNvCxnSpPr>
            <a:cxnSpLocks/>
          </p:cNvCxnSpPr>
          <p:nvPr/>
        </p:nvCxnSpPr>
        <p:spPr>
          <a:xfrm>
            <a:off x="7148429" y="5175210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87CBF234-7021-40D5-799E-223B2D92BDF1}"/>
              </a:ext>
            </a:extLst>
          </p:cNvPr>
          <p:cNvCxnSpPr>
            <a:cxnSpLocks/>
          </p:cNvCxnSpPr>
          <p:nvPr/>
        </p:nvCxnSpPr>
        <p:spPr>
          <a:xfrm>
            <a:off x="7133771" y="3038031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7" name="TextBox 366">
            <a:extLst>
              <a:ext uri="{FF2B5EF4-FFF2-40B4-BE49-F238E27FC236}">
                <a16:creationId xmlns:a16="http://schemas.microsoft.com/office/drawing/2014/main" id="{87396E40-4432-9683-CBC5-39E29B75DE98}"/>
              </a:ext>
            </a:extLst>
          </p:cNvPr>
          <p:cNvSpPr txBox="1"/>
          <p:nvPr/>
        </p:nvSpPr>
        <p:spPr>
          <a:xfrm>
            <a:off x="3943520" y="4801960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>
                <a:highlight>
                  <a:srgbClr val="F6FAFC"/>
                </a:highlight>
              </a:rPr>
              <a:t>CXL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EE616A2D-1F9F-0D4F-30E9-0688A37198B4}"/>
              </a:ext>
            </a:extLst>
          </p:cNvPr>
          <p:cNvSpPr txBox="1"/>
          <p:nvPr/>
        </p:nvSpPr>
        <p:spPr>
          <a:xfrm>
            <a:off x="7190814" y="2607144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>
                <a:highlight>
                  <a:srgbClr val="F6FAFC"/>
                </a:highlight>
              </a:rPr>
              <a:t>CXL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9ECE50C9-717C-1CEC-113F-98D013816D17}"/>
              </a:ext>
            </a:extLst>
          </p:cNvPr>
          <p:cNvSpPr txBox="1"/>
          <p:nvPr/>
        </p:nvSpPr>
        <p:spPr>
          <a:xfrm>
            <a:off x="7187880" y="4744323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>
                <a:highlight>
                  <a:srgbClr val="F6FAFC"/>
                </a:highlight>
              </a:rPr>
              <a:t>CXL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58FE70-B1A4-B2DC-C234-ED2FD2556444}"/>
              </a:ext>
            </a:extLst>
          </p:cNvPr>
          <p:cNvGrpSpPr/>
          <p:nvPr/>
        </p:nvGrpSpPr>
        <p:grpSpPr>
          <a:xfrm>
            <a:off x="1329826" y="5139281"/>
            <a:ext cx="758802" cy="575789"/>
            <a:chOff x="1608436" y="3243498"/>
            <a:chExt cx="964501" cy="69976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DD0164-B4C9-F4C7-787B-EC0FBC291CF3}"/>
                </a:ext>
              </a:extLst>
            </p:cNvPr>
            <p:cNvCxnSpPr>
              <a:cxnSpLocks/>
            </p:cNvCxnSpPr>
            <p:nvPr/>
          </p:nvCxnSpPr>
          <p:spPr>
            <a:xfrm>
              <a:off x="1608436" y="3254181"/>
              <a:ext cx="1106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9ED2903-C5EC-853B-BC8C-08741F30EDCC}"/>
                </a:ext>
              </a:extLst>
            </p:cNvPr>
            <p:cNvCxnSpPr>
              <a:cxnSpLocks/>
            </p:cNvCxnSpPr>
            <p:nvPr/>
          </p:nvCxnSpPr>
          <p:spPr>
            <a:xfrm>
              <a:off x="1701517" y="3243498"/>
              <a:ext cx="0" cy="699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E67D37B-FEFC-0E96-8EE8-D70CCA6C52A9}"/>
                </a:ext>
              </a:extLst>
            </p:cNvPr>
            <p:cNvSpPr/>
            <p:nvPr/>
          </p:nvSpPr>
          <p:spPr>
            <a:xfrm>
              <a:off x="1701517" y="3353005"/>
              <a:ext cx="836137" cy="545965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BE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A21DC30-3033-88B8-3AD2-3ED0A0ABA7A2}"/>
                </a:ext>
              </a:extLst>
            </p:cNvPr>
            <p:cNvSpPr txBox="1"/>
            <p:nvPr/>
          </p:nvSpPr>
          <p:spPr>
            <a:xfrm>
              <a:off x="1688232" y="3284097"/>
              <a:ext cx="884705" cy="561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NIC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9572DB0-6D44-32D6-98D0-1F751836E0FE}"/>
              </a:ext>
            </a:extLst>
          </p:cNvPr>
          <p:cNvGrpSpPr/>
          <p:nvPr/>
        </p:nvGrpSpPr>
        <p:grpSpPr>
          <a:xfrm>
            <a:off x="2416901" y="5127833"/>
            <a:ext cx="792119" cy="575789"/>
            <a:chOff x="2894064" y="3229585"/>
            <a:chExt cx="1006850" cy="69976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D80C4AF-73CC-7755-545D-9E6A44A13561}"/>
                </a:ext>
              </a:extLst>
            </p:cNvPr>
            <p:cNvGrpSpPr/>
            <p:nvPr/>
          </p:nvGrpSpPr>
          <p:grpSpPr>
            <a:xfrm>
              <a:off x="2894064" y="3229585"/>
              <a:ext cx="929218" cy="699765"/>
              <a:chOff x="2842466" y="4255478"/>
              <a:chExt cx="1993303" cy="1151791"/>
            </a:xfrm>
            <a:solidFill>
              <a:srgbClr val="FFC000"/>
            </a:solidFill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FA5655A-55CD-D5AF-7351-A2F81624E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466" y="4273062"/>
                <a:ext cx="2373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9E94843-86F3-2B22-62FF-D795BF2AEA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138" y="4255478"/>
                <a:ext cx="0" cy="115179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9972D652-A7ED-0AFE-61F8-91FF06B623C5}"/>
                  </a:ext>
                </a:extLst>
              </p:cNvPr>
              <p:cNvSpPr/>
              <p:nvPr/>
            </p:nvSpPr>
            <p:spPr>
              <a:xfrm>
                <a:off x="3042138" y="4435724"/>
                <a:ext cx="1793631" cy="898642"/>
              </a:xfrm>
              <a:custGeom>
                <a:avLst/>
                <a:gdLst>
                  <a:gd name="connsiteX0" fmla="*/ 0 w 1793631"/>
                  <a:gd name="connsiteY0" fmla="*/ 0 h 852854"/>
                  <a:gd name="connsiteX1" fmla="*/ 1793631 w 1793631"/>
                  <a:gd name="connsiteY1" fmla="*/ 8793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  <a:gd name="connsiteX0" fmla="*/ 0 w 1793631"/>
                  <a:gd name="connsiteY0" fmla="*/ 0 h 852854"/>
                  <a:gd name="connsiteX1" fmla="*/ 1793631 w 1793631"/>
                  <a:gd name="connsiteY1" fmla="*/ 448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31" h="852854">
                    <a:moveTo>
                      <a:pt x="0" y="0"/>
                    </a:moveTo>
                    <a:lnTo>
                      <a:pt x="1793631" y="448"/>
                    </a:lnTo>
                    <a:lnTo>
                      <a:pt x="1793631" y="694593"/>
                    </a:lnTo>
                    <a:lnTo>
                      <a:pt x="1195754" y="694593"/>
                    </a:lnTo>
                    <a:lnTo>
                      <a:pt x="1195754" y="852854"/>
                    </a:lnTo>
                    <a:lnTo>
                      <a:pt x="606669" y="852854"/>
                    </a:lnTo>
                    <a:lnTo>
                      <a:pt x="606669" y="685800"/>
                    </a:lnTo>
                    <a:lnTo>
                      <a:pt x="0" y="685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23AC5DA-C153-62B5-C2D1-AADFB588109B}"/>
                </a:ext>
              </a:extLst>
            </p:cNvPr>
            <p:cNvSpPr txBox="1"/>
            <p:nvPr/>
          </p:nvSpPr>
          <p:spPr>
            <a:xfrm>
              <a:off x="2953045" y="3272017"/>
              <a:ext cx="947869" cy="561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SSD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2A4CEFB-CB26-F476-4C6F-2814CD0924CD}"/>
              </a:ext>
            </a:extLst>
          </p:cNvPr>
          <p:cNvCxnSpPr/>
          <p:nvPr/>
        </p:nvCxnSpPr>
        <p:spPr>
          <a:xfrm flipV="1">
            <a:off x="9285663" y="490649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B31664D-6AEC-DA58-35F6-8837279C465D}"/>
              </a:ext>
            </a:extLst>
          </p:cNvPr>
          <p:cNvCxnSpPr/>
          <p:nvPr/>
        </p:nvCxnSpPr>
        <p:spPr>
          <a:xfrm flipV="1">
            <a:off x="9401209" y="4907376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29DFF4E-B10A-F49C-F3AE-D8EA0A089195}"/>
              </a:ext>
            </a:extLst>
          </p:cNvPr>
          <p:cNvCxnSpPr/>
          <p:nvPr/>
        </p:nvCxnSpPr>
        <p:spPr>
          <a:xfrm flipV="1">
            <a:off x="9519983" y="490649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88FE69C-BDBD-6CCA-8898-B32B04D563AE}"/>
              </a:ext>
            </a:extLst>
          </p:cNvPr>
          <p:cNvCxnSpPr/>
          <p:nvPr/>
        </p:nvCxnSpPr>
        <p:spPr>
          <a:xfrm flipV="1">
            <a:off x="9624244" y="4906494"/>
            <a:ext cx="0" cy="8209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5A35829-4F04-0C3B-575C-5CF4592ADD09}"/>
              </a:ext>
            </a:extLst>
          </p:cNvPr>
          <p:cNvGrpSpPr/>
          <p:nvPr/>
        </p:nvGrpSpPr>
        <p:grpSpPr>
          <a:xfrm>
            <a:off x="8557596" y="5114147"/>
            <a:ext cx="758802" cy="575789"/>
            <a:chOff x="1608436" y="3243498"/>
            <a:chExt cx="964501" cy="69976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F339AB7-587D-905A-1E39-E96846528AF3}"/>
                </a:ext>
              </a:extLst>
            </p:cNvPr>
            <p:cNvCxnSpPr>
              <a:cxnSpLocks/>
            </p:cNvCxnSpPr>
            <p:nvPr/>
          </p:nvCxnSpPr>
          <p:spPr>
            <a:xfrm>
              <a:off x="1608436" y="3254181"/>
              <a:ext cx="1106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05D9D88-F465-901C-AF1F-6B423C09BD8A}"/>
                </a:ext>
              </a:extLst>
            </p:cNvPr>
            <p:cNvCxnSpPr>
              <a:cxnSpLocks/>
            </p:cNvCxnSpPr>
            <p:nvPr/>
          </p:nvCxnSpPr>
          <p:spPr>
            <a:xfrm>
              <a:off x="1701517" y="3243498"/>
              <a:ext cx="0" cy="699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86082E1-E844-5F90-488B-5869EBD08A94}"/>
                </a:ext>
              </a:extLst>
            </p:cNvPr>
            <p:cNvSpPr/>
            <p:nvPr/>
          </p:nvSpPr>
          <p:spPr>
            <a:xfrm>
              <a:off x="1701517" y="3353005"/>
              <a:ext cx="836137" cy="545965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BE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F65E3D2-454F-9372-8286-EA0060761175}"/>
                </a:ext>
              </a:extLst>
            </p:cNvPr>
            <p:cNvSpPr txBox="1"/>
            <p:nvPr/>
          </p:nvSpPr>
          <p:spPr>
            <a:xfrm>
              <a:off x="1688232" y="3284097"/>
              <a:ext cx="884705" cy="561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NIC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270424A-ABC5-B8F2-E0A1-2BC41EF82E53}"/>
              </a:ext>
            </a:extLst>
          </p:cNvPr>
          <p:cNvGrpSpPr/>
          <p:nvPr/>
        </p:nvGrpSpPr>
        <p:grpSpPr>
          <a:xfrm>
            <a:off x="9633614" y="5111085"/>
            <a:ext cx="792119" cy="575789"/>
            <a:chOff x="2894064" y="3229585"/>
            <a:chExt cx="1006850" cy="69976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EB4BF34-1DFD-74FE-542A-444FE4D5C8E4}"/>
                </a:ext>
              </a:extLst>
            </p:cNvPr>
            <p:cNvGrpSpPr/>
            <p:nvPr/>
          </p:nvGrpSpPr>
          <p:grpSpPr>
            <a:xfrm>
              <a:off x="2894064" y="3229585"/>
              <a:ext cx="929218" cy="699765"/>
              <a:chOff x="2842466" y="4255478"/>
              <a:chExt cx="1993303" cy="1151791"/>
            </a:xfrm>
            <a:solidFill>
              <a:srgbClr val="FFC000"/>
            </a:solidFill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9E3586A-F1F3-86FC-1960-087E939076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466" y="4273062"/>
                <a:ext cx="2373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6391ACD-5F64-89C8-5FA6-0022DB69E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138" y="4255478"/>
                <a:ext cx="0" cy="115179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EE2F01DE-E439-D721-D50B-DB6AB5CFD22E}"/>
                  </a:ext>
                </a:extLst>
              </p:cNvPr>
              <p:cNvSpPr/>
              <p:nvPr/>
            </p:nvSpPr>
            <p:spPr>
              <a:xfrm>
                <a:off x="3042138" y="4435724"/>
                <a:ext cx="1793631" cy="898642"/>
              </a:xfrm>
              <a:custGeom>
                <a:avLst/>
                <a:gdLst>
                  <a:gd name="connsiteX0" fmla="*/ 0 w 1793631"/>
                  <a:gd name="connsiteY0" fmla="*/ 0 h 852854"/>
                  <a:gd name="connsiteX1" fmla="*/ 1793631 w 1793631"/>
                  <a:gd name="connsiteY1" fmla="*/ 8793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  <a:gd name="connsiteX0" fmla="*/ 0 w 1793631"/>
                  <a:gd name="connsiteY0" fmla="*/ 0 h 852854"/>
                  <a:gd name="connsiteX1" fmla="*/ 1793631 w 1793631"/>
                  <a:gd name="connsiteY1" fmla="*/ 448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31" h="852854">
                    <a:moveTo>
                      <a:pt x="0" y="0"/>
                    </a:moveTo>
                    <a:lnTo>
                      <a:pt x="1793631" y="448"/>
                    </a:lnTo>
                    <a:lnTo>
                      <a:pt x="1793631" y="694593"/>
                    </a:lnTo>
                    <a:lnTo>
                      <a:pt x="1195754" y="694593"/>
                    </a:lnTo>
                    <a:lnTo>
                      <a:pt x="1195754" y="852854"/>
                    </a:lnTo>
                    <a:lnTo>
                      <a:pt x="606669" y="852854"/>
                    </a:lnTo>
                    <a:lnTo>
                      <a:pt x="606669" y="685800"/>
                    </a:lnTo>
                    <a:lnTo>
                      <a:pt x="0" y="685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D90BC11-1A71-AE5B-5F6D-C6D2D465CD9F}"/>
                </a:ext>
              </a:extLst>
            </p:cNvPr>
            <p:cNvSpPr txBox="1"/>
            <p:nvPr/>
          </p:nvSpPr>
          <p:spPr>
            <a:xfrm>
              <a:off x="2953045" y="3272017"/>
              <a:ext cx="947869" cy="561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SSD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1192E113-6BC8-3650-FB04-FE123F7D3ED5}"/>
              </a:ext>
            </a:extLst>
          </p:cNvPr>
          <p:cNvSpPr/>
          <p:nvPr/>
        </p:nvSpPr>
        <p:spPr>
          <a:xfrm>
            <a:off x="4807909" y="4066336"/>
            <a:ext cx="2183581" cy="1616357"/>
          </a:xfrm>
          <a:prstGeom prst="roundRect">
            <a:avLst/>
          </a:prstGeom>
          <a:solidFill>
            <a:srgbClr val="CBCDD2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98E3100-1DAD-FE65-5CB7-2D3FB4A525D7}"/>
              </a:ext>
            </a:extLst>
          </p:cNvPr>
          <p:cNvGrpSpPr/>
          <p:nvPr/>
        </p:nvGrpSpPr>
        <p:grpSpPr>
          <a:xfrm>
            <a:off x="5019356" y="4580242"/>
            <a:ext cx="749406" cy="539343"/>
            <a:chOff x="5035362" y="4534555"/>
            <a:chExt cx="749406" cy="539343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62B2070-550D-7142-82EB-51C5BF5093E1}"/>
                </a:ext>
              </a:extLst>
            </p:cNvPr>
            <p:cNvCxnSpPr>
              <a:cxnSpLocks/>
            </p:cNvCxnSpPr>
            <p:nvPr/>
          </p:nvCxnSpPr>
          <p:spPr>
            <a:xfrm>
              <a:off x="5035362" y="4543345"/>
              <a:ext cx="87063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C54DE3B-1E4E-53B8-550C-1B7A1CFD65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8592" y="4534555"/>
              <a:ext cx="0" cy="52840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38EDE8CF-74F3-C0C4-133F-CFC68CFA0EBF}"/>
                </a:ext>
              </a:extLst>
            </p:cNvPr>
            <p:cNvSpPr/>
            <p:nvPr/>
          </p:nvSpPr>
          <p:spPr>
            <a:xfrm>
              <a:off x="5099356" y="4624661"/>
              <a:ext cx="657814" cy="449237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BE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E036EDF-6864-BC8D-BD59-F3045A04E0DD}"/>
                </a:ext>
              </a:extLst>
            </p:cNvPr>
            <p:cNvSpPr txBox="1"/>
            <p:nvPr/>
          </p:nvSpPr>
          <p:spPr>
            <a:xfrm>
              <a:off x="5088744" y="4588697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NIC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3005B55-1DFF-B20C-74D8-A819173A518A}"/>
              </a:ext>
            </a:extLst>
          </p:cNvPr>
          <p:cNvGrpSpPr/>
          <p:nvPr/>
        </p:nvGrpSpPr>
        <p:grpSpPr>
          <a:xfrm>
            <a:off x="4952631" y="4650530"/>
            <a:ext cx="749406" cy="539343"/>
            <a:chOff x="5035362" y="4534555"/>
            <a:chExt cx="749406" cy="539343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BEF40F3-695F-AAF8-ABDB-7364A931353A}"/>
                </a:ext>
              </a:extLst>
            </p:cNvPr>
            <p:cNvCxnSpPr>
              <a:cxnSpLocks/>
            </p:cNvCxnSpPr>
            <p:nvPr/>
          </p:nvCxnSpPr>
          <p:spPr>
            <a:xfrm>
              <a:off x="5035362" y="4543345"/>
              <a:ext cx="87063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EBDD14C-0B5C-47BF-FDE8-6D000B04220B}"/>
                </a:ext>
              </a:extLst>
            </p:cNvPr>
            <p:cNvCxnSpPr>
              <a:cxnSpLocks/>
            </p:cNvCxnSpPr>
            <p:nvPr/>
          </p:nvCxnSpPr>
          <p:spPr>
            <a:xfrm>
              <a:off x="5108592" y="4534555"/>
              <a:ext cx="0" cy="52840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EA17FDF3-B653-191A-1EB8-C19C8D4AA0B7}"/>
                </a:ext>
              </a:extLst>
            </p:cNvPr>
            <p:cNvSpPr/>
            <p:nvPr/>
          </p:nvSpPr>
          <p:spPr>
            <a:xfrm>
              <a:off x="5099356" y="4624661"/>
              <a:ext cx="657814" cy="449237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BE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481E818-C02A-C211-C598-ECE16A479C89}"/>
                </a:ext>
              </a:extLst>
            </p:cNvPr>
            <p:cNvSpPr txBox="1"/>
            <p:nvPr/>
          </p:nvSpPr>
          <p:spPr>
            <a:xfrm>
              <a:off x="5088744" y="4588697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NIC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B454836-4C6A-AF4D-6579-5D8AFBB1E831}"/>
              </a:ext>
            </a:extLst>
          </p:cNvPr>
          <p:cNvGrpSpPr/>
          <p:nvPr/>
        </p:nvGrpSpPr>
        <p:grpSpPr>
          <a:xfrm>
            <a:off x="6079907" y="4554679"/>
            <a:ext cx="780627" cy="539343"/>
            <a:chOff x="5035362" y="4534555"/>
            <a:chExt cx="780627" cy="539343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3DC4A57-2ED0-99C8-0FBA-6CFD3632B98B}"/>
                </a:ext>
              </a:extLst>
            </p:cNvPr>
            <p:cNvCxnSpPr>
              <a:cxnSpLocks/>
            </p:cNvCxnSpPr>
            <p:nvPr/>
          </p:nvCxnSpPr>
          <p:spPr>
            <a:xfrm>
              <a:off x="5035362" y="4543345"/>
              <a:ext cx="87063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9D8DD9E-5768-02AE-9CA1-592AAC141CFF}"/>
                </a:ext>
              </a:extLst>
            </p:cNvPr>
            <p:cNvCxnSpPr>
              <a:cxnSpLocks/>
            </p:cNvCxnSpPr>
            <p:nvPr/>
          </p:nvCxnSpPr>
          <p:spPr>
            <a:xfrm>
              <a:off x="5108592" y="4534555"/>
              <a:ext cx="0" cy="52840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33FEDCF-F0D8-4E56-FB1C-08A28CCBE937}"/>
                </a:ext>
              </a:extLst>
            </p:cNvPr>
            <p:cNvSpPr/>
            <p:nvPr/>
          </p:nvSpPr>
          <p:spPr>
            <a:xfrm>
              <a:off x="5099356" y="4624661"/>
              <a:ext cx="657814" cy="449237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6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D4ACE2B-D010-7B4C-99D4-6B5FB6DF99BB}"/>
                </a:ext>
              </a:extLst>
            </p:cNvPr>
            <p:cNvSpPr txBox="1"/>
            <p:nvPr/>
          </p:nvSpPr>
          <p:spPr>
            <a:xfrm>
              <a:off x="5070272" y="4588697"/>
              <a:ext cx="745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SSD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D121178-911C-797F-2467-385625B454AD}"/>
              </a:ext>
            </a:extLst>
          </p:cNvPr>
          <p:cNvGrpSpPr/>
          <p:nvPr/>
        </p:nvGrpSpPr>
        <p:grpSpPr>
          <a:xfrm>
            <a:off x="6016142" y="4630345"/>
            <a:ext cx="780627" cy="539343"/>
            <a:chOff x="5035362" y="4534555"/>
            <a:chExt cx="780627" cy="539343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A0A9B06-6C7D-0F83-F230-ADC7F8AB1BED}"/>
                </a:ext>
              </a:extLst>
            </p:cNvPr>
            <p:cNvCxnSpPr>
              <a:cxnSpLocks/>
            </p:cNvCxnSpPr>
            <p:nvPr/>
          </p:nvCxnSpPr>
          <p:spPr>
            <a:xfrm>
              <a:off x="5035362" y="4543345"/>
              <a:ext cx="87063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B71740A-33B4-84DD-2BFC-BE391E4C31D9}"/>
                </a:ext>
              </a:extLst>
            </p:cNvPr>
            <p:cNvCxnSpPr>
              <a:cxnSpLocks/>
            </p:cNvCxnSpPr>
            <p:nvPr/>
          </p:nvCxnSpPr>
          <p:spPr>
            <a:xfrm>
              <a:off x="5108592" y="4534555"/>
              <a:ext cx="0" cy="52840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8F10E55-B459-C07D-7236-A9B8C562247E}"/>
                </a:ext>
              </a:extLst>
            </p:cNvPr>
            <p:cNvSpPr/>
            <p:nvPr/>
          </p:nvSpPr>
          <p:spPr>
            <a:xfrm>
              <a:off x="5099356" y="4624661"/>
              <a:ext cx="657814" cy="449237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6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5AE0E2E-F53F-5E39-0EC3-21BD2B89E73C}"/>
                </a:ext>
              </a:extLst>
            </p:cNvPr>
            <p:cNvSpPr txBox="1"/>
            <p:nvPr/>
          </p:nvSpPr>
          <p:spPr>
            <a:xfrm>
              <a:off x="5070272" y="4588697"/>
              <a:ext cx="745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SSD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0C12229A-C148-3CBF-B4E0-C04368AAF871}"/>
              </a:ext>
            </a:extLst>
          </p:cNvPr>
          <p:cNvSpPr txBox="1"/>
          <p:nvPr/>
        </p:nvSpPr>
        <p:spPr>
          <a:xfrm>
            <a:off x="4688804" y="3585308"/>
            <a:ext cx="2480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/>
              <a:t>Logical PCIe Pool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6528AB0-D34B-115E-29BB-48C06D32DA09}"/>
              </a:ext>
            </a:extLst>
          </p:cNvPr>
          <p:cNvGrpSpPr/>
          <p:nvPr/>
        </p:nvGrpSpPr>
        <p:grpSpPr>
          <a:xfrm>
            <a:off x="4953523" y="4654421"/>
            <a:ext cx="749406" cy="539343"/>
            <a:chOff x="5035362" y="4534555"/>
            <a:chExt cx="749406" cy="539343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31D103B-D51C-214A-8F2A-93B6360EF5CA}"/>
                </a:ext>
              </a:extLst>
            </p:cNvPr>
            <p:cNvCxnSpPr>
              <a:cxnSpLocks/>
            </p:cNvCxnSpPr>
            <p:nvPr/>
          </p:nvCxnSpPr>
          <p:spPr>
            <a:xfrm>
              <a:off x="5035362" y="4543345"/>
              <a:ext cx="87063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5A87DCE-9656-CD71-9047-6A2A008B5990}"/>
                </a:ext>
              </a:extLst>
            </p:cNvPr>
            <p:cNvCxnSpPr>
              <a:cxnSpLocks/>
            </p:cNvCxnSpPr>
            <p:nvPr/>
          </p:nvCxnSpPr>
          <p:spPr>
            <a:xfrm>
              <a:off x="5108592" y="4534555"/>
              <a:ext cx="0" cy="52840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8AF33BA4-A51B-877B-0EBA-DF06450F86E9}"/>
                </a:ext>
              </a:extLst>
            </p:cNvPr>
            <p:cNvSpPr/>
            <p:nvPr/>
          </p:nvSpPr>
          <p:spPr>
            <a:xfrm>
              <a:off x="5099356" y="4624661"/>
              <a:ext cx="657814" cy="449237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BE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AD934A4-5EB7-840B-735A-A157385F3E92}"/>
                </a:ext>
              </a:extLst>
            </p:cNvPr>
            <p:cNvSpPr txBox="1"/>
            <p:nvPr/>
          </p:nvSpPr>
          <p:spPr>
            <a:xfrm>
              <a:off x="5088744" y="4588697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NIC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1391A16-F7D4-CA9F-8599-2953881F63BC}"/>
              </a:ext>
            </a:extLst>
          </p:cNvPr>
          <p:cNvGrpSpPr/>
          <p:nvPr/>
        </p:nvGrpSpPr>
        <p:grpSpPr>
          <a:xfrm>
            <a:off x="4953523" y="4650864"/>
            <a:ext cx="749406" cy="539343"/>
            <a:chOff x="5035362" y="4534555"/>
            <a:chExt cx="749406" cy="539343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A62C5B5-CA90-3C2E-B865-04D070AF4DB1}"/>
                </a:ext>
              </a:extLst>
            </p:cNvPr>
            <p:cNvCxnSpPr>
              <a:cxnSpLocks/>
            </p:cNvCxnSpPr>
            <p:nvPr/>
          </p:nvCxnSpPr>
          <p:spPr>
            <a:xfrm>
              <a:off x="5035362" y="4543345"/>
              <a:ext cx="87063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8BD17A6-EFE7-AF62-5CA6-C531875A8A23}"/>
                </a:ext>
              </a:extLst>
            </p:cNvPr>
            <p:cNvCxnSpPr>
              <a:cxnSpLocks/>
            </p:cNvCxnSpPr>
            <p:nvPr/>
          </p:nvCxnSpPr>
          <p:spPr>
            <a:xfrm>
              <a:off x="5108592" y="4534555"/>
              <a:ext cx="0" cy="52840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0DD576E4-E322-C046-EE55-CF7FA8F616A1}"/>
                </a:ext>
              </a:extLst>
            </p:cNvPr>
            <p:cNvSpPr/>
            <p:nvPr/>
          </p:nvSpPr>
          <p:spPr>
            <a:xfrm>
              <a:off x="5099356" y="4624661"/>
              <a:ext cx="657814" cy="449237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BE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842E2E0-35F2-33F6-532F-179D8E475EEC}"/>
                </a:ext>
              </a:extLst>
            </p:cNvPr>
            <p:cNvSpPr txBox="1"/>
            <p:nvPr/>
          </p:nvSpPr>
          <p:spPr>
            <a:xfrm>
              <a:off x="5088744" y="4588697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NIC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3511071-FB76-510B-B9E9-883BDD11E58D}"/>
              </a:ext>
            </a:extLst>
          </p:cNvPr>
          <p:cNvGrpSpPr/>
          <p:nvPr/>
        </p:nvGrpSpPr>
        <p:grpSpPr>
          <a:xfrm>
            <a:off x="6019229" y="4630082"/>
            <a:ext cx="780627" cy="539343"/>
            <a:chOff x="5035362" y="4534555"/>
            <a:chExt cx="780627" cy="539343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1C5D033-950B-C13D-958B-B307137AEB71}"/>
                </a:ext>
              </a:extLst>
            </p:cNvPr>
            <p:cNvCxnSpPr>
              <a:cxnSpLocks/>
            </p:cNvCxnSpPr>
            <p:nvPr/>
          </p:nvCxnSpPr>
          <p:spPr>
            <a:xfrm>
              <a:off x="5035362" y="4543345"/>
              <a:ext cx="87063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5DD58E9-39AD-BF2D-1325-86A960205E20}"/>
                </a:ext>
              </a:extLst>
            </p:cNvPr>
            <p:cNvCxnSpPr>
              <a:cxnSpLocks/>
            </p:cNvCxnSpPr>
            <p:nvPr/>
          </p:nvCxnSpPr>
          <p:spPr>
            <a:xfrm>
              <a:off x="5108592" y="4534555"/>
              <a:ext cx="0" cy="52840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B03FAF67-3F0D-BE63-FA01-25EAF2634867}"/>
                </a:ext>
              </a:extLst>
            </p:cNvPr>
            <p:cNvSpPr/>
            <p:nvPr/>
          </p:nvSpPr>
          <p:spPr>
            <a:xfrm>
              <a:off x="5099356" y="4624661"/>
              <a:ext cx="657814" cy="449237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6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72CB982-2B34-4CB9-6CD7-5E2520AA170A}"/>
                </a:ext>
              </a:extLst>
            </p:cNvPr>
            <p:cNvSpPr txBox="1"/>
            <p:nvPr/>
          </p:nvSpPr>
          <p:spPr>
            <a:xfrm>
              <a:off x="5070272" y="4588697"/>
              <a:ext cx="745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SSD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462F672-2397-BA39-8BB5-4B57DB5A35A3}"/>
              </a:ext>
            </a:extLst>
          </p:cNvPr>
          <p:cNvGrpSpPr/>
          <p:nvPr/>
        </p:nvGrpSpPr>
        <p:grpSpPr>
          <a:xfrm>
            <a:off x="6021718" y="4631254"/>
            <a:ext cx="780627" cy="539343"/>
            <a:chOff x="5035362" y="4534555"/>
            <a:chExt cx="780627" cy="539343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07829A7-A715-8123-69AD-77804C3A4283}"/>
                </a:ext>
              </a:extLst>
            </p:cNvPr>
            <p:cNvCxnSpPr>
              <a:cxnSpLocks/>
            </p:cNvCxnSpPr>
            <p:nvPr/>
          </p:nvCxnSpPr>
          <p:spPr>
            <a:xfrm>
              <a:off x="5035362" y="4543345"/>
              <a:ext cx="87063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4D043F7-E10D-5E4D-3CE7-3314F945E721}"/>
                </a:ext>
              </a:extLst>
            </p:cNvPr>
            <p:cNvCxnSpPr>
              <a:cxnSpLocks/>
            </p:cNvCxnSpPr>
            <p:nvPr/>
          </p:nvCxnSpPr>
          <p:spPr>
            <a:xfrm>
              <a:off x="5108592" y="4534555"/>
              <a:ext cx="0" cy="52840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5895487F-50D0-5F89-ECB4-355D4F531503}"/>
                </a:ext>
              </a:extLst>
            </p:cNvPr>
            <p:cNvSpPr/>
            <p:nvPr/>
          </p:nvSpPr>
          <p:spPr>
            <a:xfrm>
              <a:off x="5099356" y="4624661"/>
              <a:ext cx="657814" cy="449237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6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59E6769-ED86-0824-99EB-5FF77019BFC0}"/>
                </a:ext>
              </a:extLst>
            </p:cNvPr>
            <p:cNvSpPr txBox="1"/>
            <p:nvPr/>
          </p:nvSpPr>
          <p:spPr>
            <a:xfrm>
              <a:off x="5070272" y="4588697"/>
              <a:ext cx="745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SSD</a:t>
              </a: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DB1C5D9-F102-9127-C201-2DFA9B6FA3AC}"/>
              </a:ext>
            </a:extLst>
          </p:cNvPr>
          <p:cNvSpPr/>
          <p:nvPr/>
        </p:nvSpPr>
        <p:spPr>
          <a:xfrm>
            <a:off x="4819633" y="2130406"/>
            <a:ext cx="2183581" cy="1403100"/>
          </a:xfrm>
          <a:prstGeom prst="roundRect">
            <a:avLst/>
          </a:prstGeom>
          <a:solidFill>
            <a:srgbClr val="F7FBFD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200" dirty="0">
                <a:solidFill>
                  <a:schemeClr val="tx1"/>
                </a:solidFill>
              </a:rPr>
              <a:t>Memory Pool</a:t>
            </a:r>
          </a:p>
          <a:p>
            <a:pPr algn="ctr"/>
            <a:r>
              <a:rPr lang="en-CN" sz="2000" dirty="0">
                <a:solidFill>
                  <a:schemeClr val="tx1"/>
                </a:solidFill>
              </a:rPr>
              <a:t>(Allocated to individual hosts)</a:t>
            </a:r>
          </a:p>
        </p:txBody>
      </p:sp>
    </p:spTree>
    <p:extLst>
      <p:ext uri="{BB962C8B-B14F-4D97-AF65-F5344CB8AC3E}">
        <p14:creationId xmlns:p14="http://schemas.microsoft.com/office/powerpoint/2010/main" val="3691364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29675 -0.2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9" y="-125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8828 -0.25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-128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08 L -0.29349 -0.241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119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162 L 0.30156 -0.25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A078-8C3D-8C14-D30C-3919F50C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3700" dirty="0"/>
              <a:t>Oasis </a:t>
            </a:r>
            <a:r>
              <a:rPr lang="en-US" altLang="zh-CN" sz="3700" dirty="0"/>
              <a:t>Benefits</a:t>
            </a:r>
            <a:r>
              <a:rPr lang="en-CN" sz="3700" dirty="0"/>
              <a:t> Utilization and Fault 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AEDB7-1724-2238-5DFF-35E841556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193"/>
            <a:ext cx="10515600" cy="707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3000" dirty="0"/>
              <a:t>By pooling PCIe devices, Oasis enables:</a:t>
            </a:r>
          </a:p>
          <a:p>
            <a:pPr marL="0" indent="0">
              <a:buNone/>
            </a:pPr>
            <a:endParaRPr lang="en-CN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940D3-C1E4-1620-CC49-917367B3175E}"/>
              </a:ext>
            </a:extLst>
          </p:cNvPr>
          <p:cNvSpPr txBox="1"/>
          <p:nvPr/>
        </p:nvSpPr>
        <p:spPr>
          <a:xfrm>
            <a:off x="890459" y="2771298"/>
            <a:ext cx="108350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000" dirty="0"/>
              <a:t>✅ </a:t>
            </a:r>
            <a:r>
              <a:rPr lang="en-CN" sz="3000" b="1" dirty="0">
                <a:solidFill>
                  <a:schemeClr val="accent3"/>
                </a:solidFill>
              </a:rPr>
              <a:t>Higher utilization</a:t>
            </a:r>
            <a:r>
              <a:rPr lang="en-CN" sz="3000" dirty="0">
                <a:solidFill>
                  <a:schemeClr val="accent3"/>
                </a:solidFill>
              </a:rPr>
              <a:t>: </a:t>
            </a:r>
            <a:r>
              <a:rPr lang="en-CN" sz="3000" dirty="0"/>
              <a:t>Hosts share </a:t>
            </a:r>
            <a:r>
              <a:rPr lang="en-CN" sz="3000" b="1" dirty="0"/>
              <a:t>a smaller set</a:t>
            </a:r>
            <a:r>
              <a:rPr lang="en-CN" sz="3000" dirty="0"/>
              <a:t> of PCIe devices </a:t>
            </a:r>
            <a:endParaRPr lang="en-CN" sz="3000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CC97D-7253-CD76-771F-DBF78F2233F5}"/>
              </a:ext>
            </a:extLst>
          </p:cNvPr>
          <p:cNvSpPr txBox="1"/>
          <p:nvPr/>
        </p:nvSpPr>
        <p:spPr>
          <a:xfrm>
            <a:off x="890459" y="3618232"/>
            <a:ext cx="9887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000" b="1" dirty="0"/>
              <a:t>✅ </a:t>
            </a:r>
            <a:r>
              <a:rPr lang="en-CN" sz="3000" b="1" dirty="0">
                <a:solidFill>
                  <a:schemeClr val="accent3"/>
                </a:solidFill>
              </a:rPr>
              <a:t>Fault tolerance</a:t>
            </a:r>
            <a:r>
              <a:rPr lang="en-CN" sz="3000" dirty="0">
                <a:solidFill>
                  <a:schemeClr val="accent3"/>
                </a:solidFill>
              </a:rPr>
              <a:t>: </a:t>
            </a:r>
            <a:r>
              <a:rPr lang="en-CN" sz="3000" dirty="0"/>
              <a:t>Hosts </a:t>
            </a:r>
            <a:r>
              <a:rPr lang="en-CN" sz="3000" b="1" dirty="0"/>
              <a:t>fail over</a:t>
            </a:r>
            <a:r>
              <a:rPr lang="en-CN" sz="3000" dirty="0"/>
              <a:t> to device on other hosts</a:t>
            </a:r>
            <a:endParaRPr lang="en-CN" sz="3000" dirty="0">
              <a:solidFill>
                <a:schemeClr val="accent3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A66470E-529F-A8F6-1ADC-481EE692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0DDB3C-AEE1-5547-B414-BA537C1088FE}" type="slidenum">
              <a:rPr lang="en-CN" smtClean="0"/>
              <a:t>15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3234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734FD-C57E-A761-53DF-4033688D5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1DB3-2106-869B-972B-3E7D3FFC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4800" dirty="0"/>
              <a:t>Oasis’s Datapath Over CXL Pools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AB9223F-1770-EF55-001E-D93DDCD7986B}"/>
              </a:ext>
            </a:extLst>
          </p:cNvPr>
          <p:cNvSpPr/>
          <p:nvPr/>
        </p:nvSpPr>
        <p:spPr>
          <a:xfrm>
            <a:off x="4691135" y="2142863"/>
            <a:ext cx="2744107" cy="4227437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37959-5D6B-2692-C6CD-9EA47A47B8A6}"/>
              </a:ext>
            </a:extLst>
          </p:cNvPr>
          <p:cNvSpPr txBox="1"/>
          <p:nvPr/>
        </p:nvSpPr>
        <p:spPr>
          <a:xfrm>
            <a:off x="4165427" y="1503381"/>
            <a:ext cx="3769558" cy="63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Shared CXL Memory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C3F3CDC-837F-7893-E2E4-D5706ADF6897}"/>
              </a:ext>
            </a:extLst>
          </p:cNvPr>
          <p:cNvSpPr/>
          <p:nvPr/>
        </p:nvSpPr>
        <p:spPr>
          <a:xfrm>
            <a:off x="779566" y="2150612"/>
            <a:ext cx="3126562" cy="4227432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63843-090D-6BB9-42D9-B3743715ADB1}"/>
              </a:ext>
            </a:extLst>
          </p:cNvPr>
          <p:cNvSpPr txBox="1"/>
          <p:nvPr/>
        </p:nvSpPr>
        <p:spPr>
          <a:xfrm>
            <a:off x="1694679" y="1528887"/>
            <a:ext cx="1355628" cy="63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Host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101A9E-B5F0-7E44-F23C-27A4371F7C74}"/>
              </a:ext>
            </a:extLst>
          </p:cNvPr>
          <p:cNvSpPr txBox="1"/>
          <p:nvPr/>
        </p:nvSpPr>
        <p:spPr>
          <a:xfrm>
            <a:off x="9116294" y="1539623"/>
            <a:ext cx="1362040" cy="63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Host B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0787995-EDA4-C2AD-6911-C31C5B7524F8}"/>
              </a:ext>
            </a:extLst>
          </p:cNvPr>
          <p:cNvSpPr/>
          <p:nvPr/>
        </p:nvSpPr>
        <p:spPr>
          <a:xfrm>
            <a:off x="8211536" y="2150612"/>
            <a:ext cx="3126562" cy="4219688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5C225C-D12F-2A87-8B20-E452E88192E5}"/>
              </a:ext>
            </a:extLst>
          </p:cNvPr>
          <p:cNvGrpSpPr/>
          <p:nvPr/>
        </p:nvGrpSpPr>
        <p:grpSpPr>
          <a:xfrm>
            <a:off x="9047820" y="2219421"/>
            <a:ext cx="1453994" cy="928913"/>
            <a:chOff x="1464331" y="2879680"/>
            <a:chExt cx="1848144" cy="104403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291CC5-0318-1015-384C-99E661F4FB30}"/>
                </a:ext>
              </a:extLst>
            </p:cNvPr>
            <p:cNvCxnSpPr>
              <a:cxnSpLocks/>
            </p:cNvCxnSpPr>
            <p:nvPr/>
          </p:nvCxnSpPr>
          <p:spPr>
            <a:xfrm>
              <a:off x="1464331" y="2897732"/>
              <a:ext cx="2547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67594A2-4ADF-0C25-2F99-87587443773F}"/>
                </a:ext>
              </a:extLst>
            </p:cNvPr>
            <p:cNvCxnSpPr>
              <a:cxnSpLocks/>
            </p:cNvCxnSpPr>
            <p:nvPr/>
          </p:nvCxnSpPr>
          <p:spPr>
            <a:xfrm>
              <a:off x="1701517" y="2879680"/>
              <a:ext cx="0" cy="1044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D95B1BC-BCDF-3AA9-CA4C-47FC1C84371E}"/>
                </a:ext>
              </a:extLst>
            </p:cNvPr>
            <p:cNvSpPr/>
            <p:nvPr/>
          </p:nvSpPr>
          <p:spPr>
            <a:xfrm>
              <a:off x="1701517" y="3061347"/>
              <a:ext cx="1468761" cy="837624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BFD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70DAF7-3C08-E18D-E50A-AD63E1534554}"/>
                </a:ext>
              </a:extLst>
            </p:cNvPr>
            <p:cNvSpPr txBox="1"/>
            <p:nvPr/>
          </p:nvSpPr>
          <p:spPr>
            <a:xfrm>
              <a:off x="1832353" y="3082404"/>
              <a:ext cx="1480122" cy="673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3000" dirty="0"/>
                <a:t>PCIe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B8472D-9789-65B4-7824-5F0911F884ED}"/>
              </a:ext>
            </a:extLst>
          </p:cNvPr>
          <p:cNvCxnSpPr>
            <a:cxnSpLocks/>
          </p:cNvCxnSpPr>
          <p:nvPr/>
        </p:nvCxnSpPr>
        <p:spPr>
          <a:xfrm>
            <a:off x="3912202" y="3574908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40AF93-1A30-6754-360D-23BC37FACE63}"/>
              </a:ext>
            </a:extLst>
          </p:cNvPr>
          <p:cNvCxnSpPr>
            <a:cxnSpLocks/>
          </p:cNvCxnSpPr>
          <p:nvPr/>
        </p:nvCxnSpPr>
        <p:spPr>
          <a:xfrm>
            <a:off x="3912202" y="3663642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DAB768-8087-73C8-AC98-23680460241B}"/>
              </a:ext>
            </a:extLst>
          </p:cNvPr>
          <p:cNvCxnSpPr>
            <a:cxnSpLocks/>
          </p:cNvCxnSpPr>
          <p:nvPr/>
        </p:nvCxnSpPr>
        <p:spPr>
          <a:xfrm>
            <a:off x="3912202" y="3758713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EEDF32-37E7-8038-8F73-52B361F74BF3}"/>
              </a:ext>
            </a:extLst>
          </p:cNvPr>
          <p:cNvCxnSpPr>
            <a:cxnSpLocks/>
          </p:cNvCxnSpPr>
          <p:nvPr/>
        </p:nvCxnSpPr>
        <p:spPr>
          <a:xfrm>
            <a:off x="3912202" y="3853786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C96D21-168C-959D-442B-3E967AFC81B0}"/>
              </a:ext>
            </a:extLst>
          </p:cNvPr>
          <p:cNvCxnSpPr>
            <a:cxnSpLocks/>
          </p:cNvCxnSpPr>
          <p:nvPr/>
        </p:nvCxnSpPr>
        <p:spPr>
          <a:xfrm>
            <a:off x="3923927" y="395202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F2C73D-31DD-97F3-84B9-CA9CA38F820A}"/>
              </a:ext>
            </a:extLst>
          </p:cNvPr>
          <p:cNvCxnSpPr>
            <a:cxnSpLocks/>
          </p:cNvCxnSpPr>
          <p:nvPr/>
        </p:nvCxnSpPr>
        <p:spPr>
          <a:xfrm>
            <a:off x="7427121" y="3573221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B6B35C-5FD5-5E95-453F-17DB79176425}"/>
              </a:ext>
            </a:extLst>
          </p:cNvPr>
          <p:cNvCxnSpPr>
            <a:cxnSpLocks/>
          </p:cNvCxnSpPr>
          <p:nvPr/>
        </p:nvCxnSpPr>
        <p:spPr>
          <a:xfrm>
            <a:off x="7427121" y="3661954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B44015-C887-D31C-C58C-D5B2393CDF55}"/>
              </a:ext>
            </a:extLst>
          </p:cNvPr>
          <p:cNvCxnSpPr>
            <a:cxnSpLocks/>
          </p:cNvCxnSpPr>
          <p:nvPr/>
        </p:nvCxnSpPr>
        <p:spPr>
          <a:xfrm>
            <a:off x="7427121" y="3757025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719CC1-CD6A-1135-D476-3F26037D46D7}"/>
              </a:ext>
            </a:extLst>
          </p:cNvPr>
          <p:cNvCxnSpPr>
            <a:cxnSpLocks/>
          </p:cNvCxnSpPr>
          <p:nvPr/>
        </p:nvCxnSpPr>
        <p:spPr>
          <a:xfrm>
            <a:off x="7427121" y="3852099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763595-FEAE-4B4B-9E86-241AEFCC482B}"/>
              </a:ext>
            </a:extLst>
          </p:cNvPr>
          <p:cNvCxnSpPr>
            <a:cxnSpLocks/>
          </p:cNvCxnSpPr>
          <p:nvPr/>
        </p:nvCxnSpPr>
        <p:spPr>
          <a:xfrm>
            <a:off x="7438846" y="3950341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3F8C27D-4C8F-A6A4-E04D-8BBFE7CA207F}"/>
              </a:ext>
            </a:extLst>
          </p:cNvPr>
          <p:cNvSpPr txBox="1"/>
          <p:nvPr/>
        </p:nvSpPr>
        <p:spPr>
          <a:xfrm>
            <a:off x="3918504" y="3559834"/>
            <a:ext cx="766557" cy="532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600" dirty="0">
                <a:highlight>
                  <a:srgbClr val="F6FAFC"/>
                </a:highlight>
              </a:rPr>
              <a:t>CXL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20392A2-F670-3574-0E36-1433D7B4CEFF}"/>
              </a:ext>
            </a:extLst>
          </p:cNvPr>
          <p:cNvCxnSpPr>
            <a:cxnSpLocks/>
          </p:cNvCxnSpPr>
          <p:nvPr/>
        </p:nvCxnSpPr>
        <p:spPr>
          <a:xfrm>
            <a:off x="3912201" y="4060723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ACD344-B5EA-C843-C895-3703801B1885}"/>
              </a:ext>
            </a:extLst>
          </p:cNvPr>
          <p:cNvCxnSpPr>
            <a:cxnSpLocks/>
          </p:cNvCxnSpPr>
          <p:nvPr/>
        </p:nvCxnSpPr>
        <p:spPr>
          <a:xfrm>
            <a:off x="7424187" y="4059035"/>
            <a:ext cx="7850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5024ACD-C38E-4CC5-9233-A979C3010B70}"/>
              </a:ext>
            </a:extLst>
          </p:cNvPr>
          <p:cNvSpPr txBox="1"/>
          <p:nvPr/>
        </p:nvSpPr>
        <p:spPr>
          <a:xfrm>
            <a:off x="7466110" y="3557528"/>
            <a:ext cx="7601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600" dirty="0">
                <a:highlight>
                  <a:srgbClr val="F6FAFC"/>
                </a:highlight>
              </a:rPr>
              <a:t>CXL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2010DB1-2F6E-3701-A5E9-770D300F1DCD}"/>
              </a:ext>
            </a:extLst>
          </p:cNvPr>
          <p:cNvSpPr/>
          <p:nvPr/>
        </p:nvSpPr>
        <p:spPr>
          <a:xfrm>
            <a:off x="4840985" y="4036140"/>
            <a:ext cx="2454694" cy="2167897"/>
          </a:xfrm>
          <a:prstGeom prst="roundRect">
            <a:avLst/>
          </a:prstGeom>
          <a:solidFill>
            <a:srgbClr val="CBCDD2"/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5236C4-CAAB-E20B-CEF4-E54535A5033C}"/>
              </a:ext>
            </a:extLst>
          </p:cNvPr>
          <p:cNvGrpSpPr/>
          <p:nvPr/>
        </p:nvGrpSpPr>
        <p:grpSpPr>
          <a:xfrm>
            <a:off x="5625427" y="4315521"/>
            <a:ext cx="1056323" cy="1061173"/>
            <a:chOff x="5357982" y="4223983"/>
            <a:chExt cx="1038031" cy="103749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0D661CC-F8CF-36EC-6028-4789CA1BBACF}"/>
                </a:ext>
              </a:extLst>
            </p:cNvPr>
            <p:cNvSpPr/>
            <p:nvPr/>
          </p:nvSpPr>
          <p:spPr>
            <a:xfrm>
              <a:off x="5357982" y="4223983"/>
              <a:ext cx="1038031" cy="1037493"/>
            </a:xfrm>
            <a:prstGeom prst="ellipse">
              <a:avLst/>
            </a:prstGeom>
            <a:solidFill>
              <a:srgbClr val="629BE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764DAD7-C636-F65F-B98C-DAD9C54A7598}"/>
                </a:ext>
              </a:extLst>
            </p:cNvPr>
            <p:cNvSpPr/>
            <p:nvPr/>
          </p:nvSpPr>
          <p:spPr>
            <a:xfrm>
              <a:off x="5547382" y="4417143"/>
              <a:ext cx="669442" cy="645820"/>
            </a:xfrm>
            <a:prstGeom prst="ellipse">
              <a:avLst/>
            </a:prstGeom>
            <a:solidFill>
              <a:srgbClr val="D2D4D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7B41D62-7C3B-F195-0BEB-A279D11DC160}"/>
                </a:ext>
              </a:extLst>
            </p:cNvPr>
            <p:cNvCxnSpPr>
              <a:stCxn id="32" idx="1"/>
              <a:endCxn id="31" idx="1"/>
            </p:cNvCxnSpPr>
            <p:nvPr/>
          </p:nvCxnSpPr>
          <p:spPr>
            <a:xfrm flipH="1" flipV="1">
              <a:off x="5509998" y="4375920"/>
              <a:ext cx="135422" cy="1358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6E2016A-1376-0CED-9A1F-AA08BC054F33}"/>
                </a:ext>
              </a:extLst>
            </p:cNvPr>
            <p:cNvCxnSpPr>
              <a:stCxn id="32" idx="0"/>
              <a:endCxn id="31" idx="0"/>
            </p:cNvCxnSpPr>
            <p:nvPr/>
          </p:nvCxnSpPr>
          <p:spPr>
            <a:xfrm flipH="1" flipV="1">
              <a:off x="5876998" y="4223983"/>
              <a:ext cx="5105" cy="1931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E519AA0-DBE8-0F8B-9432-891B51D40356}"/>
                </a:ext>
              </a:extLst>
            </p:cNvPr>
            <p:cNvCxnSpPr>
              <a:stCxn id="32" idx="7"/>
              <a:endCxn id="31" idx="7"/>
            </p:cNvCxnSpPr>
            <p:nvPr/>
          </p:nvCxnSpPr>
          <p:spPr>
            <a:xfrm flipV="1">
              <a:off x="6118786" y="4375920"/>
              <a:ext cx="125211" cy="1358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2BD7ABD-65FC-E350-5A90-E33E96C6EF5C}"/>
                </a:ext>
              </a:extLst>
            </p:cNvPr>
            <p:cNvCxnSpPr>
              <a:cxnSpLocks/>
              <a:stCxn id="32" idx="6"/>
              <a:endCxn id="31" idx="6"/>
            </p:cNvCxnSpPr>
            <p:nvPr/>
          </p:nvCxnSpPr>
          <p:spPr>
            <a:xfrm>
              <a:off x="6216824" y="4740053"/>
              <a:ext cx="179189" cy="26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920DA09-D7C5-9072-4B4E-1B89C97F5800}"/>
                </a:ext>
              </a:extLst>
            </p:cNvPr>
            <p:cNvCxnSpPr>
              <a:stCxn id="32" idx="5"/>
              <a:endCxn id="31" idx="5"/>
            </p:cNvCxnSpPr>
            <p:nvPr/>
          </p:nvCxnSpPr>
          <p:spPr>
            <a:xfrm>
              <a:off x="6118786" y="4968385"/>
              <a:ext cx="125211" cy="1411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217EE20-E895-CC0C-2B56-EC42D8D0FA59}"/>
                </a:ext>
              </a:extLst>
            </p:cNvPr>
            <p:cNvCxnSpPr>
              <a:stCxn id="32" idx="4"/>
              <a:endCxn id="31" idx="4"/>
            </p:cNvCxnSpPr>
            <p:nvPr/>
          </p:nvCxnSpPr>
          <p:spPr>
            <a:xfrm flipH="1">
              <a:off x="5876998" y="5062963"/>
              <a:ext cx="5105" cy="1985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1480AF8-A3E9-8053-E200-E9274842CBD3}"/>
                </a:ext>
              </a:extLst>
            </p:cNvPr>
            <p:cNvCxnSpPr>
              <a:stCxn id="32" idx="3"/>
              <a:endCxn id="31" idx="3"/>
            </p:cNvCxnSpPr>
            <p:nvPr/>
          </p:nvCxnSpPr>
          <p:spPr>
            <a:xfrm flipH="1">
              <a:off x="5509998" y="4968385"/>
              <a:ext cx="135422" cy="1411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340C614-6081-02A7-A603-0F1247D8761F}"/>
                </a:ext>
              </a:extLst>
            </p:cNvPr>
            <p:cNvCxnSpPr>
              <a:stCxn id="32" idx="2"/>
              <a:endCxn id="31" idx="2"/>
            </p:cNvCxnSpPr>
            <p:nvPr/>
          </p:nvCxnSpPr>
          <p:spPr>
            <a:xfrm flipH="1">
              <a:off x="5357982" y="4740053"/>
              <a:ext cx="189400" cy="26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Freeform 40">
            <a:extLst>
              <a:ext uri="{FF2B5EF4-FFF2-40B4-BE49-F238E27FC236}">
                <a16:creationId xmlns:a16="http://schemas.microsoft.com/office/drawing/2014/main" id="{99B04296-C44B-C1C8-DB4A-0692C2E05592}"/>
              </a:ext>
            </a:extLst>
          </p:cNvPr>
          <p:cNvSpPr/>
          <p:nvPr/>
        </p:nvSpPr>
        <p:spPr>
          <a:xfrm flipV="1">
            <a:off x="3414890" y="4865704"/>
            <a:ext cx="2040520" cy="344104"/>
          </a:xfrm>
          <a:custGeom>
            <a:avLst/>
            <a:gdLst>
              <a:gd name="connsiteX0" fmla="*/ 0 w 1754909"/>
              <a:gd name="connsiteY0" fmla="*/ 0 h 406400"/>
              <a:gd name="connsiteX1" fmla="*/ 960582 w 1754909"/>
              <a:gd name="connsiteY1" fmla="*/ 332509 h 406400"/>
              <a:gd name="connsiteX2" fmla="*/ 1754909 w 1754909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4909" h="406400">
                <a:moveTo>
                  <a:pt x="0" y="0"/>
                </a:moveTo>
                <a:cubicBezTo>
                  <a:pt x="334048" y="132388"/>
                  <a:pt x="668097" y="264776"/>
                  <a:pt x="960582" y="332509"/>
                </a:cubicBezTo>
                <a:cubicBezTo>
                  <a:pt x="1253067" y="400242"/>
                  <a:pt x="1503988" y="403321"/>
                  <a:pt x="1754909" y="406400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86CEC1-B611-1A2D-0670-40D9F5D5E8F0}"/>
              </a:ext>
            </a:extLst>
          </p:cNvPr>
          <p:cNvSpPr txBox="1"/>
          <p:nvPr/>
        </p:nvSpPr>
        <p:spPr>
          <a:xfrm>
            <a:off x="4821668" y="5545481"/>
            <a:ext cx="2492990" cy="5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b="1" dirty="0"/>
              <a:t>Msg Channels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33353D-4E12-4F81-B918-82DFB1432446}"/>
              </a:ext>
            </a:extLst>
          </p:cNvPr>
          <p:cNvSpPr/>
          <p:nvPr/>
        </p:nvSpPr>
        <p:spPr>
          <a:xfrm>
            <a:off x="5353338" y="2457535"/>
            <a:ext cx="1622938" cy="969741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800" dirty="0">
              <a:solidFill>
                <a:schemeClr val="tx1"/>
              </a:solidFill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AC00D4E-2CC4-5B8B-372B-9F756C5402BA}"/>
              </a:ext>
            </a:extLst>
          </p:cNvPr>
          <p:cNvSpPr/>
          <p:nvPr/>
        </p:nvSpPr>
        <p:spPr>
          <a:xfrm>
            <a:off x="8703626" y="5047432"/>
            <a:ext cx="2183581" cy="1116304"/>
          </a:xfrm>
          <a:prstGeom prst="roundRect">
            <a:avLst/>
          </a:prstGeom>
          <a:solidFill>
            <a:srgbClr val="CBCDD2"/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800" b="1" dirty="0">
                <a:solidFill>
                  <a:schemeClr val="tx1"/>
                </a:solidFill>
              </a:rPr>
              <a:t>Backend Driver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CE54E709-2D28-E4B4-A9E4-F58076511096}"/>
              </a:ext>
            </a:extLst>
          </p:cNvPr>
          <p:cNvSpPr/>
          <p:nvPr/>
        </p:nvSpPr>
        <p:spPr>
          <a:xfrm rot="2419534" flipV="1">
            <a:off x="6765287" y="4702521"/>
            <a:ext cx="1831643" cy="930576"/>
          </a:xfrm>
          <a:custGeom>
            <a:avLst/>
            <a:gdLst>
              <a:gd name="connsiteX0" fmla="*/ 0 w 1754909"/>
              <a:gd name="connsiteY0" fmla="*/ 0 h 406400"/>
              <a:gd name="connsiteX1" fmla="*/ 960582 w 1754909"/>
              <a:gd name="connsiteY1" fmla="*/ 332509 h 406400"/>
              <a:gd name="connsiteX2" fmla="*/ 1754909 w 1754909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4909" h="406400">
                <a:moveTo>
                  <a:pt x="0" y="0"/>
                </a:moveTo>
                <a:cubicBezTo>
                  <a:pt x="334048" y="132388"/>
                  <a:pt x="668097" y="264776"/>
                  <a:pt x="960582" y="332509"/>
                </a:cubicBezTo>
                <a:cubicBezTo>
                  <a:pt x="1253067" y="400242"/>
                  <a:pt x="1503988" y="403321"/>
                  <a:pt x="1754909" y="406400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B6B249-B1F2-F031-B179-2CAD29CF4E25}"/>
              </a:ext>
            </a:extLst>
          </p:cNvPr>
          <p:cNvCxnSpPr>
            <a:cxnSpLocks/>
            <a:stCxn id="69" idx="2"/>
            <a:endCxn id="56" idx="0"/>
          </p:cNvCxnSpPr>
          <p:nvPr/>
        </p:nvCxnSpPr>
        <p:spPr>
          <a:xfrm>
            <a:off x="2342537" y="4012785"/>
            <a:ext cx="309" cy="824443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98C15B6-43DF-B225-CDBB-802A9A963DB6}"/>
              </a:ext>
            </a:extLst>
          </p:cNvPr>
          <p:cNvCxnSpPr>
            <a:cxnSpLocks/>
          </p:cNvCxnSpPr>
          <p:nvPr/>
        </p:nvCxnSpPr>
        <p:spPr>
          <a:xfrm flipH="1" flipV="1">
            <a:off x="9805414" y="3122102"/>
            <a:ext cx="471" cy="407399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7365A1-0334-79D0-71B9-CA5C98891683}"/>
              </a:ext>
            </a:extLst>
          </p:cNvPr>
          <p:cNvCxnSpPr>
            <a:cxnSpLocks/>
            <a:endCxn id="54" idx="2"/>
          </p:cNvCxnSpPr>
          <p:nvPr/>
        </p:nvCxnSpPr>
        <p:spPr>
          <a:xfrm flipV="1">
            <a:off x="9795417" y="4462163"/>
            <a:ext cx="0" cy="571847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FA9F421-8048-7986-1EFC-C5770EDE7395}"/>
              </a:ext>
            </a:extLst>
          </p:cNvPr>
          <p:cNvCxnSpPr/>
          <p:nvPr/>
        </p:nvCxnSpPr>
        <p:spPr>
          <a:xfrm flipV="1">
            <a:off x="5760099" y="3638651"/>
            <a:ext cx="0" cy="846340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3AC48015-BDE0-839B-FB8E-2A82F6A48CC7}"/>
              </a:ext>
            </a:extLst>
          </p:cNvPr>
          <p:cNvSpPr/>
          <p:nvPr/>
        </p:nvSpPr>
        <p:spPr>
          <a:xfrm>
            <a:off x="5122783" y="2695569"/>
            <a:ext cx="1622938" cy="969741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800" dirty="0">
                <a:solidFill>
                  <a:schemeClr val="tx1"/>
                </a:solidFill>
              </a:rPr>
              <a:t>Payload Buffer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D644E38A-E0E2-D18A-0C76-3A1E797B6512}"/>
              </a:ext>
            </a:extLst>
          </p:cNvPr>
          <p:cNvSpPr/>
          <p:nvPr/>
        </p:nvSpPr>
        <p:spPr>
          <a:xfrm>
            <a:off x="8354356" y="3465544"/>
            <a:ext cx="2882122" cy="996619"/>
          </a:xfrm>
          <a:prstGeom prst="roundRect">
            <a:avLst/>
          </a:prstGeom>
          <a:solidFill>
            <a:srgbClr val="F7FBFD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105251E-44B8-5F02-7FF7-89019C58B624}"/>
              </a:ext>
            </a:extLst>
          </p:cNvPr>
          <p:cNvSpPr txBox="1"/>
          <p:nvPr/>
        </p:nvSpPr>
        <p:spPr>
          <a:xfrm>
            <a:off x="8291688" y="3471068"/>
            <a:ext cx="3028393" cy="1031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800" dirty="0"/>
              <a:t>Native Device</a:t>
            </a:r>
          </a:p>
          <a:p>
            <a:pPr algn="ctr"/>
            <a:r>
              <a:rPr lang="en-CN" sz="2800" dirty="0"/>
              <a:t>Driver (e.g., DPDK)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D4B9AB94-C34E-BD9D-D513-E22DB4072CF5}"/>
              </a:ext>
            </a:extLst>
          </p:cNvPr>
          <p:cNvSpPr/>
          <p:nvPr/>
        </p:nvSpPr>
        <p:spPr>
          <a:xfrm>
            <a:off x="1251055" y="4837228"/>
            <a:ext cx="2183581" cy="1116304"/>
          </a:xfrm>
          <a:prstGeom prst="roundRect">
            <a:avLst/>
          </a:prstGeom>
          <a:solidFill>
            <a:srgbClr val="CBCDD2"/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800" b="1" dirty="0">
                <a:solidFill>
                  <a:schemeClr val="tx1"/>
                </a:solidFill>
              </a:rPr>
              <a:t>Frontend Driver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7538F2B-C34F-9715-AC10-61DA15512A27}"/>
              </a:ext>
            </a:extLst>
          </p:cNvPr>
          <p:cNvGrpSpPr/>
          <p:nvPr/>
        </p:nvGrpSpPr>
        <p:grpSpPr>
          <a:xfrm>
            <a:off x="5410805" y="4536241"/>
            <a:ext cx="1056323" cy="1061173"/>
            <a:chOff x="5357982" y="4223983"/>
            <a:chExt cx="1038031" cy="103749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6E14A0B-DA55-045A-359A-8654AC8F7DB0}"/>
                </a:ext>
              </a:extLst>
            </p:cNvPr>
            <p:cNvSpPr/>
            <p:nvPr/>
          </p:nvSpPr>
          <p:spPr>
            <a:xfrm>
              <a:off x="5357982" y="4223983"/>
              <a:ext cx="1038031" cy="1037493"/>
            </a:xfrm>
            <a:prstGeom prst="ellipse">
              <a:avLst/>
            </a:prstGeom>
            <a:solidFill>
              <a:srgbClr val="629BE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4238676-E070-B219-0902-BFC24FC51699}"/>
                </a:ext>
              </a:extLst>
            </p:cNvPr>
            <p:cNvSpPr/>
            <p:nvPr/>
          </p:nvSpPr>
          <p:spPr>
            <a:xfrm>
              <a:off x="5547382" y="4417143"/>
              <a:ext cx="669442" cy="645820"/>
            </a:xfrm>
            <a:prstGeom prst="ellipse">
              <a:avLst/>
            </a:prstGeom>
            <a:solidFill>
              <a:srgbClr val="D2D4D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9A7140D-5A3A-139E-C881-87941CB79F39}"/>
                </a:ext>
              </a:extLst>
            </p:cNvPr>
            <p:cNvCxnSpPr>
              <a:stCxn id="60" idx="1"/>
              <a:endCxn id="59" idx="1"/>
            </p:cNvCxnSpPr>
            <p:nvPr/>
          </p:nvCxnSpPr>
          <p:spPr>
            <a:xfrm flipH="1" flipV="1">
              <a:off x="5509998" y="4375920"/>
              <a:ext cx="135422" cy="1358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1725CC1-F447-2E4B-F048-BAEEC4199ED7}"/>
                </a:ext>
              </a:extLst>
            </p:cNvPr>
            <p:cNvCxnSpPr>
              <a:stCxn id="60" idx="0"/>
              <a:endCxn id="59" idx="0"/>
            </p:cNvCxnSpPr>
            <p:nvPr/>
          </p:nvCxnSpPr>
          <p:spPr>
            <a:xfrm flipH="1" flipV="1">
              <a:off x="5876998" y="4223983"/>
              <a:ext cx="5105" cy="1931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2E3CE28-86E5-FDFF-605B-1E0ED4772E3D}"/>
                </a:ext>
              </a:extLst>
            </p:cNvPr>
            <p:cNvCxnSpPr>
              <a:stCxn id="60" idx="7"/>
              <a:endCxn id="59" idx="7"/>
            </p:cNvCxnSpPr>
            <p:nvPr/>
          </p:nvCxnSpPr>
          <p:spPr>
            <a:xfrm flipV="1">
              <a:off x="6118786" y="4375920"/>
              <a:ext cx="125211" cy="1358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78DCD0-B5F2-48C1-BD8C-EFC1117857E4}"/>
                </a:ext>
              </a:extLst>
            </p:cNvPr>
            <p:cNvCxnSpPr>
              <a:cxnSpLocks/>
              <a:stCxn id="60" idx="6"/>
              <a:endCxn id="59" idx="6"/>
            </p:cNvCxnSpPr>
            <p:nvPr/>
          </p:nvCxnSpPr>
          <p:spPr>
            <a:xfrm>
              <a:off x="6216824" y="4740053"/>
              <a:ext cx="179189" cy="26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D95D600-F1C8-3557-FD35-424A6FB30FD5}"/>
                </a:ext>
              </a:extLst>
            </p:cNvPr>
            <p:cNvCxnSpPr>
              <a:stCxn id="60" idx="5"/>
              <a:endCxn id="59" idx="5"/>
            </p:cNvCxnSpPr>
            <p:nvPr/>
          </p:nvCxnSpPr>
          <p:spPr>
            <a:xfrm>
              <a:off x="6118786" y="4968385"/>
              <a:ext cx="125211" cy="1411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FDC5753-A332-B254-08EC-6112154B473A}"/>
                </a:ext>
              </a:extLst>
            </p:cNvPr>
            <p:cNvCxnSpPr>
              <a:stCxn id="60" idx="4"/>
              <a:endCxn id="59" idx="4"/>
            </p:cNvCxnSpPr>
            <p:nvPr/>
          </p:nvCxnSpPr>
          <p:spPr>
            <a:xfrm flipH="1">
              <a:off x="5876998" y="5062963"/>
              <a:ext cx="5105" cy="1985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F2F07A6-9A2F-8749-331B-59C1ECE101CF}"/>
                </a:ext>
              </a:extLst>
            </p:cNvPr>
            <p:cNvCxnSpPr>
              <a:stCxn id="60" idx="3"/>
              <a:endCxn id="59" idx="3"/>
            </p:cNvCxnSpPr>
            <p:nvPr/>
          </p:nvCxnSpPr>
          <p:spPr>
            <a:xfrm flipH="1">
              <a:off x="5509998" y="4968385"/>
              <a:ext cx="135422" cy="1411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E82E6CF-9322-869D-691D-AC71F99F9E98}"/>
                </a:ext>
              </a:extLst>
            </p:cNvPr>
            <p:cNvCxnSpPr>
              <a:stCxn id="60" idx="2"/>
              <a:endCxn id="59" idx="2"/>
            </p:cNvCxnSpPr>
            <p:nvPr/>
          </p:nvCxnSpPr>
          <p:spPr>
            <a:xfrm flipH="1">
              <a:off x="5357982" y="4740053"/>
              <a:ext cx="189400" cy="26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Freeform 70">
            <a:extLst>
              <a:ext uri="{FF2B5EF4-FFF2-40B4-BE49-F238E27FC236}">
                <a16:creationId xmlns:a16="http://schemas.microsoft.com/office/drawing/2014/main" id="{D7B41432-3F45-229F-D64B-371C52B6B5A2}"/>
              </a:ext>
            </a:extLst>
          </p:cNvPr>
          <p:cNvSpPr/>
          <p:nvPr/>
        </p:nvSpPr>
        <p:spPr>
          <a:xfrm flipV="1">
            <a:off x="3357363" y="2905572"/>
            <a:ext cx="1765420" cy="266119"/>
          </a:xfrm>
          <a:custGeom>
            <a:avLst/>
            <a:gdLst>
              <a:gd name="connsiteX0" fmla="*/ 0 w 1754909"/>
              <a:gd name="connsiteY0" fmla="*/ 0 h 406400"/>
              <a:gd name="connsiteX1" fmla="*/ 960582 w 1754909"/>
              <a:gd name="connsiteY1" fmla="*/ 332509 h 406400"/>
              <a:gd name="connsiteX2" fmla="*/ 1754909 w 1754909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4909" h="406400">
                <a:moveTo>
                  <a:pt x="0" y="0"/>
                </a:moveTo>
                <a:cubicBezTo>
                  <a:pt x="334048" y="132388"/>
                  <a:pt x="668097" y="264776"/>
                  <a:pt x="960582" y="332509"/>
                </a:cubicBezTo>
                <a:cubicBezTo>
                  <a:pt x="1253067" y="400242"/>
                  <a:pt x="1503988" y="403321"/>
                  <a:pt x="1754909" y="406400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EA6900C4-EFAB-17B5-5785-5B3E499D1633}"/>
              </a:ext>
            </a:extLst>
          </p:cNvPr>
          <p:cNvSpPr/>
          <p:nvPr/>
        </p:nvSpPr>
        <p:spPr>
          <a:xfrm>
            <a:off x="1252616" y="2746947"/>
            <a:ext cx="2179841" cy="1265838"/>
          </a:xfrm>
          <a:prstGeom prst="roundRect">
            <a:avLst/>
          </a:prstGeom>
          <a:solidFill>
            <a:srgbClr val="F7FBFD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800" dirty="0">
                <a:solidFill>
                  <a:schemeClr val="tx1"/>
                </a:solidFill>
              </a:rPr>
              <a:t>Application</a:t>
            </a:r>
            <a:endParaRPr lang="en-CN" sz="2800" b="1" dirty="0">
              <a:solidFill>
                <a:schemeClr val="tx1"/>
              </a:solidFill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03853938-ED76-6D92-704D-14BF5CFF34A3}"/>
              </a:ext>
            </a:extLst>
          </p:cNvPr>
          <p:cNvSpPr/>
          <p:nvPr/>
        </p:nvSpPr>
        <p:spPr>
          <a:xfrm flipV="1">
            <a:off x="6976275" y="2708961"/>
            <a:ext cx="2258145" cy="105275"/>
          </a:xfrm>
          <a:custGeom>
            <a:avLst/>
            <a:gdLst>
              <a:gd name="connsiteX0" fmla="*/ 0 w 1754909"/>
              <a:gd name="connsiteY0" fmla="*/ 0 h 406400"/>
              <a:gd name="connsiteX1" fmla="*/ 960582 w 1754909"/>
              <a:gd name="connsiteY1" fmla="*/ 332509 h 406400"/>
              <a:gd name="connsiteX2" fmla="*/ 1754909 w 1754909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4909" h="406400">
                <a:moveTo>
                  <a:pt x="0" y="0"/>
                </a:moveTo>
                <a:cubicBezTo>
                  <a:pt x="334048" y="132388"/>
                  <a:pt x="668097" y="264776"/>
                  <a:pt x="960582" y="332509"/>
                </a:cubicBezTo>
                <a:cubicBezTo>
                  <a:pt x="1253067" y="400242"/>
                  <a:pt x="1503988" y="403321"/>
                  <a:pt x="1754909" y="406400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8E84693-E509-EFE1-1364-F30335B788DA}"/>
              </a:ext>
            </a:extLst>
          </p:cNvPr>
          <p:cNvSpPr txBox="1"/>
          <p:nvPr/>
        </p:nvSpPr>
        <p:spPr>
          <a:xfrm>
            <a:off x="2723039" y="2336685"/>
            <a:ext cx="2494529" cy="53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300" b="1" dirty="0">
                <a:solidFill>
                  <a:srgbClr val="C00000"/>
                </a:solidFill>
                <a:highlight>
                  <a:srgbClr val="F7FBFD"/>
                </a:highlight>
              </a:rPr>
              <a:t>(1) Write payload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59B3523-FBAB-EEC5-317A-82F89D939D1A}"/>
              </a:ext>
            </a:extLst>
          </p:cNvPr>
          <p:cNvSpPr txBox="1"/>
          <p:nvPr/>
        </p:nvSpPr>
        <p:spPr>
          <a:xfrm>
            <a:off x="2303536" y="4121682"/>
            <a:ext cx="2616486" cy="53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300" b="1" dirty="0">
                <a:solidFill>
                  <a:srgbClr val="C00000"/>
                </a:solidFill>
                <a:highlight>
                  <a:srgbClr val="F7FBFD"/>
                </a:highlight>
              </a:rPr>
              <a:t>(2) Signal frontend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2968370-04E7-4D42-E739-83FE2A6B3F41}"/>
              </a:ext>
            </a:extLst>
          </p:cNvPr>
          <p:cNvSpPr txBox="1"/>
          <p:nvPr/>
        </p:nvSpPr>
        <p:spPr>
          <a:xfrm>
            <a:off x="2147971" y="5944640"/>
            <a:ext cx="2618089" cy="53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300" b="1" dirty="0">
                <a:solidFill>
                  <a:srgbClr val="C00000"/>
                </a:solidFill>
                <a:highlight>
                  <a:srgbClr val="F7FBFD"/>
                </a:highlight>
              </a:rPr>
              <a:t>(3) Signal backend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7086018-370B-B649-C239-019F0DA47471}"/>
              </a:ext>
            </a:extLst>
          </p:cNvPr>
          <p:cNvSpPr txBox="1"/>
          <p:nvPr/>
        </p:nvSpPr>
        <p:spPr>
          <a:xfrm>
            <a:off x="7274196" y="6164725"/>
            <a:ext cx="2500621" cy="53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300" b="1" dirty="0">
                <a:solidFill>
                  <a:srgbClr val="C00000"/>
                </a:solidFill>
                <a:highlight>
                  <a:srgbClr val="F7FBFD"/>
                </a:highlight>
              </a:rPr>
              <a:t>(4) Poll messages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C09BD52-D222-257B-FE82-F68068839981}"/>
              </a:ext>
            </a:extLst>
          </p:cNvPr>
          <p:cNvSpPr txBox="1"/>
          <p:nvPr/>
        </p:nvSpPr>
        <p:spPr>
          <a:xfrm>
            <a:off x="9845909" y="4520199"/>
            <a:ext cx="2346091" cy="53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300" b="1" dirty="0">
                <a:solidFill>
                  <a:srgbClr val="C00000"/>
                </a:solidFill>
                <a:highlight>
                  <a:srgbClr val="F7FBFD"/>
                </a:highlight>
              </a:rPr>
              <a:t>(5) Signal device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1E8B046-9A10-BFAF-2D8D-224938891012}"/>
              </a:ext>
            </a:extLst>
          </p:cNvPr>
          <p:cNvSpPr txBox="1"/>
          <p:nvPr/>
        </p:nvSpPr>
        <p:spPr>
          <a:xfrm>
            <a:off x="6979838" y="2251658"/>
            <a:ext cx="1973489" cy="53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300" b="1" dirty="0">
                <a:solidFill>
                  <a:srgbClr val="C00000"/>
                </a:solidFill>
                <a:highlight>
                  <a:srgbClr val="F7FBFD"/>
                </a:highlight>
              </a:rPr>
              <a:t>(6) DMA-read</a:t>
            </a:r>
          </a:p>
        </p:txBody>
      </p:sp>
      <p:sp>
        <p:nvSpPr>
          <p:cNvPr id="3" name="Slide Number Placeholder 32">
            <a:extLst>
              <a:ext uri="{FF2B5EF4-FFF2-40B4-BE49-F238E27FC236}">
                <a16:creationId xmlns:a16="http://schemas.microsoft.com/office/drawing/2014/main" id="{900E9CE9-08EC-8277-2EB7-E22000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0DDB3C-AEE1-5547-B414-BA537C1088FE}" type="slidenum">
              <a:rPr lang="en-CN" smtClean="0"/>
              <a:t>16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41263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 animBg="1"/>
      <p:bldP spid="42" grpId="0"/>
      <p:bldP spid="43" grpId="0" animBg="1"/>
      <p:bldP spid="47" grpId="0" animBg="1"/>
      <p:bldP spid="48" grpId="0" animBg="1"/>
      <p:bldP spid="53" grpId="0" animBg="1"/>
      <p:bldP spid="56" grpId="0" animBg="1"/>
      <p:bldP spid="71" grpId="0" animBg="1"/>
      <p:bldP spid="70" grpId="0" animBg="1"/>
      <p:bldP spid="75" grpId="0"/>
      <p:bldP spid="76" grpId="0"/>
      <p:bldP spid="77" grpId="0"/>
      <p:bldP spid="78" grpId="0"/>
      <p:bldP spid="79" grpId="0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F2731-726D-096A-32EA-92A9B8485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599C709-4B7D-308F-EC35-732B48FD3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561" y="3661696"/>
            <a:ext cx="7772400" cy="3196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BE529-191D-B72C-C435-314177AB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3674" cy="1325563"/>
          </a:xfrm>
        </p:spPr>
        <p:txBody>
          <a:bodyPr>
            <a:normAutofit/>
          </a:bodyPr>
          <a:lstStyle/>
          <a:p>
            <a:r>
              <a:rPr lang="en-CN" sz="4200" dirty="0"/>
              <a:t>Challenge: Lack of Cache Coherence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95DAFE-C626-84D3-8A31-19FEEAB3D4F7}"/>
              </a:ext>
            </a:extLst>
          </p:cNvPr>
          <p:cNvSpPr txBox="1"/>
          <p:nvPr/>
        </p:nvSpPr>
        <p:spPr>
          <a:xfrm>
            <a:off x="838199" y="1690688"/>
            <a:ext cx="100880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000" dirty="0"/>
              <a:t>⚠️ CXL pools today </a:t>
            </a:r>
            <a:r>
              <a:rPr lang="en-CN" sz="3000" b="1" dirty="0"/>
              <a:t>do not</a:t>
            </a:r>
            <a:r>
              <a:rPr lang="en-CN" sz="3000" dirty="0"/>
              <a:t> have cross-host cache coherence</a:t>
            </a:r>
          </a:p>
        </p:txBody>
      </p:sp>
      <p:sp>
        <p:nvSpPr>
          <p:cNvPr id="3" name="Slide Number Placeholder 32">
            <a:extLst>
              <a:ext uri="{FF2B5EF4-FFF2-40B4-BE49-F238E27FC236}">
                <a16:creationId xmlns:a16="http://schemas.microsoft.com/office/drawing/2014/main" id="{D2B6BB9E-72FB-BE94-87A3-2C548D02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0DDB3C-AEE1-5547-B414-BA537C1088FE}" type="slidenum">
              <a:rPr lang="en-CN" smtClean="0"/>
              <a:t>17</a:t>
            </a:fld>
            <a:endParaRPr lang="en-C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7BB788-4344-0EB2-D2C6-B4B8653600C7}"/>
              </a:ext>
            </a:extLst>
          </p:cNvPr>
          <p:cNvSpPr txBox="1"/>
          <p:nvPr/>
        </p:nvSpPr>
        <p:spPr>
          <a:xfrm>
            <a:off x="838199" y="2508419"/>
            <a:ext cx="10418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3000" dirty="0"/>
              <a:t>✅ We design a message channel </a:t>
            </a:r>
            <a:r>
              <a:rPr lang="en-CN" sz="3000" b="1" dirty="0"/>
              <a:t>optimized for non-coherent shared CXL memory</a:t>
            </a:r>
            <a:r>
              <a:rPr lang="en-CN" sz="3000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33D733-DAF1-31FB-F88B-CB0DFA3D2B54}"/>
              </a:ext>
            </a:extLst>
          </p:cNvPr>
          <p:cNvSpPr txBox="1"/>
          <p:nvPr/>
        </p:nvSpPr>
        <p:spPr>
          <a:xfrm>
            <a:off x="7086314" y="5539784"/>
            <a:ext cx="2776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highlight>
                  <a:srgbClr val="FFFFFF"/>
                </a:highlight>
              </a:rPr>
              <a:t>(details in paper)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E3CD1F-1CFE-86B3-E2E2-EA2064BCF234}"/>
              </a:ext>
            </a:extLst>
          </p:cNvPr>
          <p:cNvSpPr txBox="1"/>
          <p:nvPr/>
        </p:nvSpPr>
        <p:spPr>
          <a:xfrm>
            <a:off x="7953057" y="3398108"/>
            <a:ext cx="800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000" dirty="0">
                <a:solidFill>
                  <a:srgbClr val="C00000"/>
                </a:solidFill>
              </a:rPr>
              <a:t>29×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C1308C-B97C-F24C-1971-AE9854467B3C}"/>
              </a:ext>
            </a:extLst>
          </p:cNvPr>
          <p:cNvCxnSpPr/>
          <p:nvPr/>
        </p:nvCxnSpPr>
        <p:spPr>
          <a:xfrm>
            <a:off x="7203989" y="3991232"/>
            <a:ext cx="2298357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28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8379-76F7-A15B-D142-9586D66B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4800" dirty="0"/>
              <a:t>NIC Pooling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8B94B-02C6-ADE6-D586-1E1B91491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05" y="1847928"/>
            <a:ext cx="10959790" cy="4351338"/>
          </a:xfrm>
        </p:spPr>
        <p:txBody>
          <a:bodyPr>
            <a:normAutofit/>
          </a:bodyPr>
          <a:lstStyle/>
          <a:p>
            <a:r>
              <a:rPr lang="en-CN" sz="3400" dirty="0"/>
              <a:t>What is the </a:t>
            </a:r>
            <a:r>
              <a:rPr lang="en-CN" sz="3400" b="1" dirty="0"/>
              <a:t>overhead</a:t>
            </a:r>
            <a:r>
              <a:rPr lang="en-CN" sz="3400" dirty="0"/>
              <a:t> of Oasis when pooling NICs?</a:t>
            </a:r>
          </a:p>
          <a:p>
            <a:r>
              <a:rPr lang="en-CN" sz="3400" dirty="0"/>
              <a:t>Can Oasis </a:t>
            </a:r>
            <a:r>
              <a:rPr lang="en-CN" sz="3400" b="1" dirty="0"/>
              <a:t>fail over </a:t>
            </a:r>
            <a:r>
              <a:rPr lang="en-CN" sz="3400" dirty="0"/>
              <a:t>between NICs with minimal interruption?</a:t>
            </a:r>
          </a:p>
        </p:txBody>
      </p:sp>
      <p:sp>
        <p:nvSpPr>
          <p:cNvPr id="4" name="Slide Number Placeholder 32">
            <a:extLst>
              <a:ext uri="{FF2B5EF4-FFF2-40B4-BE49-F238E27FC236}">
                <a16:creationId xmlns:a16="http://schemas.microsoft.com/office/drawing/2014/main" id="{66957DE8-B83F-9257-4959-BC700FB4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0DDB3C-AEE1-5547-B414-BA537C1088FE}" type="slidenum">
              <a:rPr lang="en-CN" smtClean="0"/>
              <a:t>18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04520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364F3-0E03-F33E-5587-E4D8379B0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54438-2059-54E3-5B3C-60879D2C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4200" dirty="0"/>
              <a:t>Baseline vs. Oasis: Host A ↔ Client Host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C4BA21-1090-48C1-5A9D-9DB9D11F8DD9}"/>
              </a:ext>
            </a:extLst>
          </p:cNvPr>
          <p:cNvSpPr/>
          <p:nvPr/>
        </p:nvSpPr>
        <p:spPr>
          <a:xfrm>
            <a:off x="1945322" y="2235327"/>
            <a:ext cx="2411954" cy="709950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F6478B9-B34C-C461-B120-4AC4551A4712}"/>
              </a:ext>
            </a:extLst>
          </p:cNvPr>
          <p:cNvSpPr txBox="1"/>
          <p:nvPr/>
        </p:nvSpPr>
        <p:spPr>
          <a:xfrm>
            <a:off x="2473484" y="2268547"/>
            <a:ext cx="1355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Host A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719F96F4-E43B-8FCB-7E80-AB9F58C0683E}"/>
              </a:ext>
            </a:extLst>
          </p:cNvPr>
          <p:cNvSpPr/>
          <p:nvPr/>
        </p:nvSpPr>
        <p:spPr>
          <a:xfrm>
            <a:off x="1940795" y="3101821"/>
            <a:ext cx="2411954" cy="709950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D8F2DB7-8D8D-C176-4BA2-2D58A9919614}"/>
              </a:ext>
            </a:extLst>
          </p:cNvPr>
          <p:cNvSpPr txBox="1"/>
          <p:nvPr/>
        </p:nvSpPr>
        <p:spPr>
          <a:xfrm>
            <a:off x="2468957" y="3135041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Host B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42320FD3-89DF-4C0D-382B-0D3C007DC329}"/>
              </a:ext>
            </a:extLst>
          </p:cNvPr>
          <p:cNvSpPr/>
          <p:nvPr/>
        </p:nvSpPr>
        <p:spPr>
          <a:xfrm>
            <a:off x="9531614" y="2590411"/>
            <a:ext cx="2411954" cy="709950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25D5DDD-B0B0-3753-C4DD-92A46A86DAAB}"/>
              </a:ext>
            </a:extLst>
          </p:cNvPr>
          <p:cNvSpPr txBox="1"/>
          <p:nvPr/>
        </p:nvSpPr>
        <p:spPr>
          <a:xfrm>
            <a:off x="9648605" y="2623631"/>
            <a:ext cx="217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Client Host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9961274-451E-26FA-D809-1639B4DD270D}"/>
              </a:ext>
            </a:extLst>
          </p:cNvPr>
          <p:cNvSpPr/>
          <p:nvPr/>
        </p:nvSpPr>
        <p:spPr>
          <a:xfrm>
            <a:off x="4361803" y="2342068"/>
            <a:ext cx="1069752" cy="496998"/>
          </a:xfrm>
          <a:prstGeom prst="rect">
            <a:avLst/>
          </a:prstGeom>
          <a:solidFill>
            <a:srgbClr val="629CE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3200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41F74B5-8B05-D151-A32A-CC45A03D944C}"/>
              </a:ext>
            </a:extLst>
          </p:cNvPr>
          <p:cNvSpPr/>
          <p:nvPr/>
        </p:nvSpPr>
        <p:spPr>
          <a:xfrm>
            <a:off x="4357276" y="3232753"/>
            <a:ext cx="1069752" cy="496998"/>
          </a:xfrm>
          <a:prstGeom prst="rect">
            <a:avLst/>
          </a:prstGeom>
          <a:solidFill>
            <a:srgbClr val="629CE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3200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C75D2FC-0221-E67B-5312-89B2BC508D78}"/>
              </a:ext>
            </a:extLst>
          </p:cNvPr>
          <p:cNvSpPr/>
          <p:nvPr/>
        </p:nvSpPr>
        <p:spPr>
          <a:xfrm>
            <a:off x="8461862" y="2736735"/>
            <a:ext cx="1069752" cy="496998"/>
          </a:xfrm>
          <a:prstGeom prst="rect">
            <a:avLst/>
          </a:prstGeom>
          <a:solidFill>
            <a:srgbClr val="629CE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3200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735BF4D-42D4-DAD9-2786-823C4CDF1898}"/>
              </a:ext>
            </a:extLst>
          </p:cNvPr>
          <p:cNvSpPr/>
          <p:nvPr/>
        </p:nvSpPr>
        <p:spPr>
          <a:xfrm>
            <a:off x="5906322" y="2493744"/>
            <a:ext cx="2080773" cy="9829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3200" dirty="0">
                <a:solidFill>
                  <a:schemeClr val="tx1"/>
                </a:solidFill>
              </a:rPr>
              <a:t>Network Switch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5C79A4E-58AB-AB23-FBAC-14964946517E}"/>
              </a:ext>
            </a:extLst>
          </p:cNvPr>
          <p:cNvCxnSpPr>
            <a:cxnSpLocks/>
            <a:stCxn id="89" idx="3"/>
            <a:endCxn id="99" idx="1"/>
          </p:cNvCxnSpPr>
          <p:nvPr/>
        </p:nvCxnSpPr>
        <p:spPr>
          <a:xfrm>
            <a:off x="5431555" y="2590567"/>
            <a:ext cx="474767" cy="39466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1EB8C54-13FC-579C-8B2D-CBA1024DC3B7}"/>
              </a:ext>
            </a:extLst>
          </p:cNvPr>
          <p:cNvCxnSpPr>
            <a:cxnSpLocks/>
            <a:stCxn id="97" idx="3"/>
            <a:endCxn id="99" idx="1"/>
          </p:cNvCxnSpPr>
          <p:nvPr/>
        </p:nvCxnSpPr>
        <p:spPr>
          <a:xfrm flipV="1">
            <a:off x="5427028" y="2985234"/>
            <a:ext cx="479294" cy="496018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76744E6-8F4E-AB92-996E-1753BAD90C71}"/>
              </a:ext>
            </a:extLst>
          </p:cNvPr>
          <p:cNvCxnSpPr>
            <a:cxnSpLocks/>
            <a:stCxn id="98" idx="1"/>
            <a:endCxn id="99" idx="3"/>
          </p:cNvCxnSpPr>
          <p:nvPr/>
        </p:nvCxnSpPr>
        <p:spPr>
          <a:xfrm flipH="1">
            <a:off x="7987095" y="2985234"/>
            <a:ext cx="474767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CEC03E1C-2BC1-68A0-8BC7-33C626DD61D6}"/>
              </a:ext>
            </a:extLst>
          </p:cNvPr>
          <p:cNvSpPr/>
          <p:nvPr/>
        </p:nvSpPr>
        <p:spPr>
          <a:xfrm>
            <a:off x="1906846" y="4912712"/>
            <a:ext cx="2411954" cy="709950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322B34E-C352-CC77-2674-50BD957CA836}"/>
              </a:ext>
            </a:extLst>
          </p:cNvPr>
          <p:cNvSpPr txBox="1"/>
          <p:nvPr/>
        </p:nvSpPr>
        <p:spPr>
          <a:xfrm>
            <a:off x="2435008" y="4945932"/>
            <a:ext cx="1355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Host A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3A05C7E3-B0A8-5610-2779-C04B985B85C4}"/>
              </a:ext>
            </a:extLst>
          </p:cNvPr>
          <p:cNvSpPr/>
          <p:nvPr/>
        </p:nvSpPr>
        <p:spPr>
          <a:xfrm>
            <a:off x="1902319" y="5779206"/>
            <a:ext cx="2411954" cy="709950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9BFB7C1-F345-706F-C4C2-101D4FBD8CC9}"/>
              </a:ext>
            </a:extLst>
          </p:cNvPr>
          <p:cNvSpPr txBox="1"/>
          <p:nvPr/>
        </p:nvSpPr>
        <p:spPr>
          <a:xfrm>
            <a:off x="2430481" y="5812426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Host B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6BDEA49C-8C8A-921D-47A4-A58B74206908}"/>
              </a:ext>
            </a:extLst>
          </p:cNvPr>
          <p:cNvSpPr/>
          <p:nvPr/>
        </p:nvSpPr>
        <p:spPr>
          <a:xfrm>
            <a:off x="9493138" y="5267796"/>
            <a:ext cx="2411954" cy="709950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273C750-862B-397B-E118-A7952F4A6DC2}"/>
              </a:ext>
            </a:extLst>
          </p:cNvPr>
          <p:cNvSpPr txBox="1"/>
          <p:nvPr/>
        </p:nvSpPr>
        <p:spPr>
          <a:xfrm>
            <a:off x="9610129" y="5301016"/>
            <a:ext cx="217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Client Host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BE307DA-DD8E-4678-BFF2-1A851DD107C2}"/>
              </a:ext>
            </a:extLst>
          </p:cNvPr>
          <p:cNvSpPr/>
          <p:nvPr/>
        </p:nvSpPr>
        <p:spPr>
          <a:xfrm>
            <a:off x="4318800" y="5910138"/>
            <a:ext cx="1069752" cy="496998"/>
          </a:xfrm>
          <a:prstGeom prst="rect">
            <a:avLst/>
          </a:prstGeom>
          <a:solidFill>
            <a:srgbClr val="629CE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3200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9CF4517-C5FB-3558-EBF5-6AFCB0636805}"/>
              </a:ext>
            </a:extLst>
          </p:cNvPr>
          <p:cNvSpPr/>
          <p:nvPr/>
        </p:nvSpPr>
        <p:spPr>
          <a:xfrm>
            <a:off x="8423386" y="5414120"/>
            <a:ext cx="1069752" cy="496998"/>
          </a:xfrm>
          <a:prstGeom prst="rect">
            <a:avLst/>
          </a:prstGeom>
          <a:solidFill>
            <a:srgbClr val="629CE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3200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C00398D-F987-228E-79F9-9FBD5C5FE1B6}"/>
              </a:ext>
            </a:extLst>
          </p:cNvPr>
          <p:cNvSpPr/>
          <p:nvPr/>
        </p:nvSpPr>
        <p:spPr>
          <a:xfrm>
            <a:off x="5867846" y="5171129"/>
            <a:ext cx="2080773" cy="9829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3200" dirty="0">
                <a:solidFill>
                  <a:schemeClr val="tx1"/>
                </a:solidFill>
              </a:rPr>
              <a:t>Network Switch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5A64B47-29A0-8186-455A-6B81335E9ADE}"/>
              </a:ext>
            </a:extLst>
          </p:cNvPr>
          <p:cNvCxnSpPr>
            <a:cxnSpLocks/>
            <a:stCxn id="75" idx="3"/>
            <a:endCxn id="77" idx="1"/>
          </p:cNvCxnSpPr>
          <p:nvPr/>
        </p:nvCxnSpPr>
        <p:spPr>
          <a:xfrm flipV="1">
            <a:off x="5388552" y="5662619"/>
            <a:ext cx="479294" cy="496018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05D1AFC-76BB-CDCF-366C-0316D5385B69}"/>
              </a:ext>
            </a:extLst>
          </p:cNvPr>
          <p:cNvCxnSpPr>
            <a:cxnSpLocks/>
            <a:stCxn id="76" idx="1"/>
            <a:endCxn id="77" idx="3"/>
          </p:cNvCxnSpPr>
          <p:nvPr/>
        </p:nvCxnSpPr>
        <p:spPr>
          <a:xfrm flipH="1">
            <a:off x="7948619" y="5662619"/>
            <a:ext cx="474767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F88C554F-0A9B-4B7F-96D9-CEDEC93817C0}"/>
              </a:ext>
            </a:extLst>
          </p:cNvPr>
          <p:cNvSpPr/>
          <p:nvPr/>
        </p:nvSpPr>
        <p:spPr>
          <a:xfrm>
            <a:off x="253452" y="5536395"/>
            <a:ext cx="1069752" cy="496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3200" dirty="0">
                <a:solidFill>
                  <a:schemeClr val="tx1"/>
                </a:solidFill>
              </a:rPr>
              <a:t>CXL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C9D539-A44D-1AD3-3FEA-06F936E12139}"/>
              </a:ext>
            </a:extLst>
          </p:cNvPr>
          <p:cNvCxnSpPr>
            <a:cxnSpLocks/>
            <a:stCxn id="68" idx="1"/>
            <a:endCxn id="81" idx="3"/>
          </p:cNvCxnSpPr>
          <p:nvPr/>
        </p:nvCxnSpPr>
        <p:spPr>
          <a:xfrm flipH="1">
            <a:off x="1323204" y="5267687"/>
            <a:ext cx="583642" cy="51720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A8DBF33-40CC-8A3D-53E4-83BFA1C137EB}"/>
              </a:ext>
            </a:extLst>
          </p:cNvPr>
          <p:cNvCxnSpPr>
            <a:cxnSpLocks/>
            <a:stCxn id="70" idx="1"/>
            <a:endCxn id="81" idx="3"/>
          </p:cNvCxnSpPr>
          <p:nvPr/>
        </p:nvCxnSpPr>
        <p:spPr>
          <a:xfrm flipH="1" flipV="1">
            <a:off x="1323204" y="5784894"/>
            <a:ext cx="579115" cy="34928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D4CE67A-D375-5658-FC2A-07EA435AA28C}"/>
              </a:ext>
            </a:extLst>
          </p:cNvPr>
          <p:cNvCxnSpPr>
            <a:cxnSpLocks/>
            <a:endCxn id="99" idx="1"/>
          </p:cNvCxnSpPr>
          <p:nvPr/>
        </p:nvCxnSpPr>
        <p:spPr>
          <a:xfrm>
            <a:off x="5431555" y="2581587"/>
            <a:ext cx="474767" cy="403647"/>
          </a:xfrm>
          <a:prstGeom prst="line">
            <a:avLst/>
          </a:prstGeom>
          <a:ln w="10160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9A8F937-9EBF-9B77-6EEE-A83820DD2744}"/>
              </a:ext>
            </a:extLst>
          </p:cNvPr>
          <p:cNvCxnSpPr>
            <a:cxnSpLocks/>
            <a:stCxn id="99" idx="1"/>
          </p:cNvCxnSpPr>
          <p:nvPr/>
        </p:nvCxnSpPr>
        <p:spPr>
          <a:xfrm flipV="1">
            <a:off x="5906322" y="2982269"/>
            <a:ext cx="2586167" cy="2965"/>
          </a:xfrm>
          <a:prstGeom prst="line">
            <a:avLst/>
          </a:prstGeom>
          <a:ln w="1016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5850BAD-6662-3D9E-7781-1961A0FD7C4E}"/>
              </a:ext>
            </a:extLst>
          </p:cNvPr>
          <p:cNvCxnSpPr>
            <a:cxnSpLocks/>
          </p:cNvCxnSpPr>
          <p:nvPr/>
        </p:nvCxnSpPr>
        <p:spPr>
          <a:xfrm flipV="1">
            <a:off x="5867845" y="5660969"/>
            <a:ext cx="2586167" cy="2965"/>
          </a:xfrm>
          <a:prstGeom prst="line">
            <a:avLst/>
          </a:prstGeom>
          <a:ln w="1016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FCA5EF2-5BDE-9DEB-126F-4572CB2F72E8}"/>
              </a:ext>
            </a:extLst>
          </p:cNvPr>
          <p:cNvCxnSpPr>
            <a:cxnSpLocks/>
            <a:stCxn id="75" idx="3"/>
            <a:endCxn id="77" idx="1"/>
          </p:cNvCxnSpPr>
          <p:nvPr/>
        </p:nvCxnSpPr>
        <p:spPr>
          <a:xfrm flipV="1">
            <a:off x="5388552" y="5662619"/>
            <a:ext cx="479294" cy="496018"/>
          </a:xfrm>
          <a:prstGeom prst="line">
            <a:avLst/>
          </a:prstGeom>
          <a:ln w="1016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EF340C5-60FD-6EDF-A71D-085008190070}"/>
              </a:ext>
            </a:extLst>
          </p:cNvPr>
          <p:cNvCxnSpPr>
            <a:cxnSpLocks/>
            <a:stCxn id="70" idx="1"/>
            <a:endCxn id="75" idx="3"/>
          </p:cNvCxnSpPr>
          <p:nvPr/>
        </p:nvCxnSpPr>
        <p:spPr>
          <a:xfrm>
            <a:off x="1902319" y="6134181"/>
            <a:ext cx="3486233" cy="24456"/>
          </a:xfrm>
          <a:prstGeom prst="line">
            <a:avLst/>
          </a:prstGeom>
          <a:ln w="1016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4682565-50D6-3580-3436-F6D5298E9FBE}"/>
              </a:ext>
            </a:extLst>
          </p:cNvPr>
          <p:cNvCxnSpPr>
            <a:cxnSpLocks/>
            <a:stCxn id="81" idx="3"/>
            <a:endCxn id="70" idx="1"/>
          </p:cNvCxnSpPr>
          <p:nvPr/>
        </p:nvCxnSpPr>
        <p:spPr>
          <a:xfrm>
            <a:off x="1323204" y="5784894"/>
            <a:ext cx="579115" cy="349287"/>
          </a:xfrm>
          <a:prstGeom prst="line">
            <a:avLst/>
          </a:prstGeom>
          <a:ln w="1016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15F7F18-334A-BE83-2613-903AC7A8D197}"/>
              </a:ext>
            </a:extLst>
          </p:cNvPr>
          <p:cNvCxnSpPr>
            <a:cxnSpLocks/>
            <a:stCxn id="81" idx="3"/>
            <a:endCxn id="68" idx="1"/>
          </p:cNvCxnSpPr>
          <p:nvPr/>
        </p:nvCxnSpPr>
        <p:spPr>
          <a:xfrm flipV="1">
            <a:off x="1323204" y="5267687"/>
            <a:ext cx="583642" cy="517207"/>
          </a:xfrm>
          <a:prstGeom prst="line">
            <a:avLst/>
          </a:prstGeom>
          <a:ln w="1016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61E63507-3827-C82F-D654-432D626650FF}"/>
              </a:ext>
            </a:extLst>
          </p:cNvPr>
          <p:cNvSpPr txBox="1"/>
          <p:nvPr/>
        </p:nvSpPr>
        <p:spPr>
          <a:xfrm>
            <a:off x="452318" y="1475506"/>
            <a:ext cx="38619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400" dirty="0"/>
              <a:t>Baseline (Junction):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E6EE31C-F282-9EA9-D131-614009FE4741}"/>
              </a:ext>
            </a:extLst>
          </p:cNvPr>
          <p:cNvSpPr txBox="1"/>
          <p:nvPr/>
        </p:nvSpPr>
        <p:spPr>
          <a:xfrm>
            <a:off x="452318" y="4167827"/>
            <a:ext cx="39442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400" dirty="0"/>
              <a:t>Oasis (NIC pooling):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BB62255-FFC9-E618-280A-D42DDAFE889C}"/>
              </a:ext>
            </a:extLst>
          </p:cNvPr>
          <p:cNvCxnSpPr/>
          <p:nvPr/>
        </p:nvCxnSpPr>
        <p:spPr>
          <a:xfrm>
            <a:off x="264882" y="4057650"/>
            <a:ext cx="1169011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D19C69DC-E190-77CB-64B2-5FFDA073F906}"/>
              </a:ext>
            </a:extLst>
          </p:cNvPr>
          <p:cNvSpPr txBox="1"/>
          <p:nvPr/>
        </p:nvSpPr>
        <p:spPr>
          <a:xfrm>
            <a:off x="-30028" y="6598894"/>
            <a:ext cx="6353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/>
              <a:t>Fried et al., </a:t>
            </a:r>
            <a:r>
              <a:rPr lang="en-US" sz="1400" dirty="0"/>
              <a:t>Making Kernel Bypass Practical for the Cloud with Junction, </a:t>
            </a:r>
            <a:r>
              <a:rPr lang="en-CN" sz="1400" dirty="0"/>
              <a:t>NSDI ’24</a:t>
            </a:r>
            <a:endParaRPr lang="en-US" sz="1400" dirty="0"/>
          </a:p>
        </p:txBody>
      </p:sp>
      <p:sp>
        <p:nvSpPr>
          <p:cNvPr id="3" name="Slide Number Placeholder 32">
            <a:extLst>
              <a:ext uri="{FF2B5EF4-FFF2-40B4-BE49-F238E27FC236}">
                <a16:creationId xmlns:a16="http://schemas.microsoft.com/office/drawing/2014/main" id="{DD6358CE-1009-FE1B-1E54-F5142BF0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0DDB3C-AEE1-5547-B414-BA537C1088FE}" type="slidenum">
              <a:rPr lang="en-CN" smtClean="0"/>
              <a:t>19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11018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0" grpId="0" animBg="1"/>
      <p:bldP spid="71" grpId="0"/>
      <p:bldP spid="72" grpId="0" animBg="1"/>
      <p:bldP spid="73" grpId="0"/>
      <p:bldP spid="75" grpId="0" animBg="1"/>
      <p:bldP spid="76" grpId="0" animBg="1"/>
      <p:bldP spid="77" grpId="0" animBg="1"/>
      <p:bldP spid="81" grpId="0" animBg="1"/>
      <p:bldP spid="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B856A-7513-7E74-33B7-9645E9D48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41F5122E-0D14-8BBC-06D2-E54518576045}"/>
              </a:ext>
            </a:extLst>
          </p:cNvPr>
          <p:cNvCxnSpPr>
            <a:cxnSpLocks/>
          </p:cNvCxnSpPr>
          <p:nvPr/>
        </p:nvCxnSpPr>
        <p:spPr>
          <a:xfrm flipV="1">
            <a:off x="3262184" y="3756782"/>
            <a:ext cx="1875151" cy="1572545"/>
          </a:xfrm>
          <a:prstGeom prst="bentConnector3">
            <a:avLst>
              <a:gd name="adj1" fmla="val 73723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C2AF5CB-125D-1F9A-1912-20DD8944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4800" dirty="0"/>
              <a:t>Executive Summary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400698-BE74-2319-0F53-2A1D7EC7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0DDB3C-AEE1-5547-B414-BA537C1088FE}" type="slidenum">
              <a:rPr lang="en-CN" smtClean="0"/>
              <a:t>2</a:t>
            </a:fld>
            <a:endParaRPr lang="en-CN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01E78F6-9F58-8AFE-E26E-5B627B5773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5392275"/>
              </p:ext>
            </p:extLst>
          </p:nvPr>
        </p:nvGraphicFramePr>
        <p:xfrm>
          <a:off x="393357" y="1560677"/>
          <a:ext cx="4173955" cy="435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35C1F98-8D4F-FB12-1099-0EA84384CF0A}"/>
              </a:ext>
            </a:extLst>
          </p:cNvPr>
          <p:cNvSpPr txBox="1"/>
          <p:nvPr/>
        </p:nvSpPr>
        <p:spPr>
          <a:xfrm>
            <a:off x="1364178" y="4202945"/>
            <a:ext cx="1810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NIC &amp; SSD</a:t>
            </a:r>
          </a:p>
          <a:p>
            <a:r>
              <a:rPr lang="en-CN" sz="2800" dirty="0"/>
              <a:t>(20-40%)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7D5C73-3522-EB60-C71C-1439742EC7A6}"/>
              </a:ext>
            </a:extLst>
          </p:cNvPr>
          <p:cNvSpPr txBox="1"/>
          <p:nvPr/>
        </p:nvSpPr>
        <p:spPr>
          <a:xfrm>
            <a:off x="1049878" y="2886240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Other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65300F-EAAF-BF97-FC90-BE7A81BE6A68}"/>
              </a:ext>
            </a:extLst>
          </p:cNvPr>
          <p:cNvSpPr txBox="1"/>
          <p:nvPr/>
        </p:nvSpPr>
        <p:spPr>
          <a:xfrm>
            <a:off x="838200" y="5689946"/>
            <a:ext cx="3214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000" dirty="0"/>
              <a:t>CPU Server CapEx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BA4D7E-D367-09A2-DAEE-30C35BD082BA}"/>
              </a:ext>
            </a:extLst>
          </p:cNvPr>
          <p:cNvSpPr txBox="1"/>
          <p:nvPr/>
        </p:nvSpPr>
        <p:spPr>
          <a:xfrm>
            <a:off x="5137335" y="1592946"/>
            <a:ext cx="6824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3000" dirty="0"/>
              <a:t>Pooling memory with CXL</a:t>
            </a:r>
            <a:r>
              <a:rPr lang="en-CN" sz="3000" baseline="30000" dirty="0"/>
              <a:t>[1,2]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N" sz="3000" dirty="0"/>
              <a:t>Net memory cost savings despite minor CXL device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N" sz="3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F522E3-D072-2713-F8D2-FF24B8557104}"/>
              </a:ext>
            </a:extLst>
          </p:cNvPr>
          <p:cNvSpPr txBox="1"/>
          <p:nvPr/>
        </p:nvSpPr>
        <p:spPr>
          <a:xfrm>
            <a:off x="5137335" y="3489449"/>
            <a:ext cx="666130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3000" b="1" dirty="0"/>
              <a:t>Oasis: Pooling PCIe devices over CXL</a:t>
            </a:r>
          </a:p>
          <a:p>
            <a:pPr>
              <a:spcBef>
                <a:spcPts val="1000"/>
              </a:spcBef>
            </a:pPr>
            <a:r>
              <a:rPr lang="zh-CN" altLang="en-US" sz="3000" dirty="0"/>
              <a:t>      </a:t>
            </a:r>
            <a:r>
              <a:rPr lang="en-CN" sz="3000" dirty="0"/>
              <a:t>Near-zero extra costs</a:t>
            </a:r>
          </a:p>
          <a:p>
            <a:pPr>
              <a:spcBef>
                <a:spcPts val="1000"/>
              </a:spcBef>
            </a:pPr>
            <a:r>
              <a:rPr lang="zh-CN" altLang="en-US" sz="3000" dirty="0"/>
              <a:t>      </a:t>
            </a:r>
            <a:r>
              <a:rPr lang="en-CN" sz="3000" dirty="0"/>
              <a:t>TCO savings, higher utilization</a:t>
            </a:r>
          </a:p>
          <a:p>
            <a:pPr>
              <a:spcBef>
                <a:spcPts val="1000"/>
              </a:spcBef>
            </a:pPr>
            <a:r>
              <a:rPr lang="zh-CN" altLang="en-US" sz="3000" dirty="0"/>
              <a:t>      </a:t>
            </a:r>
            <a:r>
              <a:rPr lang="en-US" altLang="zh-CN" sz="3000" dirty="0"/>
              <a:t>PCIe</a:t>
            </a:r>
            <a:r>
              <a:rPr lang="zh-CN" altLang="en-US" sz="3000" dirty="0"/>
              <a:t> </a:t>
            </a:r>
            <a:r>
              <a:rPr lang="en-US" altLang="zh-CN" sz="3000" dirty="0"/>
              <a:t>fault</a:t>
            </a:r>
            <a:r>
              <a:rPr lang="zh-CN" altLang="en-US" sz="3000" dirty="0"/>
              <a:t> </a:t>
            </a:r>
            <a:r>
              <a:rPr lang="en-US" altLang="zh-CN" sz="3000" dirty="0"/>
              <a:t>tolerance</a:t>
            </a:r>
            <a:endParaRPr lang="en-CN" sz="30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EF4736E-55FB-2331-75CA-3E3E06591666}"/>
              </a:ext>
            </a:extLst>
          </p:cNvPr>
          <p:cNvCxnSpPr>
            <a:cxnSpLocks/>
          </p:cNvCxnSpPr>
          <p:nvPr/>
        </p:nvCxnSpPr>
        <p:spPr>
          <a:xfrm flipV="1">
            <a:off x="3892378" y="1854071"/>
            <a:ext cx="1244957" cy="533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5DC60C1-1712-C934-A71B-A5219F561289}"/>
              </a:ext>
            </a:extLst>
          </p:cNvPr>
          <p:cNvSpPr txBox="1"/>
          <p:nvPr/>
        </p:nvSpPr>
        <p:spPr>
          <a:xfrm>
            <a:off x="-11499" y="6379722"/>
            <a:ext cx="7434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[1] Li et al., Pond: CXL-Based Memory Pooling Systems for Cloud Platforms, ASPLOS ’23</a:t>
            </a:r>
          </a:p>
          <a:p>
            <a:r>
              <a:rPr lang="en-US" sz="1400" dirty="0"/>
              <a:t>[2] Berger et al., Octopus: Scalable Low-Cost CXL Memory Pooling, Microsoft Technical Report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815D05-57C9-178E-3407-00582DAD3A36}"/>
              </a:ext>
            </a:extLst>
          </p:cNvPr>
          <p:cNvSpPr txBox="1"/>
          <p:nvPr/>
        </p:nvSpPr>
        <p:spPr>
          <a:xfrm>
            <a:off x="2553154" y="3385296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FDD700"/>
                </a:solidFill>
              </a:rPr>
              <a:t>⚠️ </a:t>
            </a:r>
            <a:r>
              <a:rPr lang="en-CN" sz="2400" b="1" dirty="0">
                <a:solidFill>
                  <a:srgbClr val="FDD700"/>
                </a:solidFill>
              </a:rPr>
              <a:t>Low util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926789-6BBB-3C67-6B5D-E87693E0ACF9}"/>
              </a:ext>
            </a:extLst>
          </p:cNvPr>
          <p:cNvSpPr txBox="1"/>
          <p:nvPr/>
        </p:nvSpPr>
        <p:spPr>
          <a:xfrm>
            <a:off x="2554476" y="2452516"/>
            <a:ext cx="15840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Memory</a:t>
            </a:r>
          </a:p>
          <a:p>
            <a:r>
              <a:rPr lang="en-CN" sz="2800" dirty="0"/>
              <a:t>(25-50%)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833608-78C7-866D-8856-D339682438DE}"/>
              </a:ext>
            </a:extLst>
          </p:cNvPr>
          <p:cNvSpPr txBox="1"/>
          <p:nvPr/>
        </p:nvSpPr>
        <p:spPr>
          <a:xfrm>
            <a:off x="1527684" y="5047971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FDD700"/>
                </a:solidFill>
              </a:rPr>
              <a:t>⚠️ </a:t>
            </a:r>
            <a:r>
              <a:rPr lang="en-CN" sz="2400" b="1" dirty="0">
                <a:solidFill>
                  <a:srgbClr val="FDD700"/>
                </a:solidFill>
              </a:rPr>
              <a:t>Low util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F85E1-BEEA-D54A-E231-46FD252D870D}"/>
              </a:ext>
            </a:extLst>
          </p:cNvPr>
          <p:cNvSpPr txBox="1"/>
          <p:nvPr/>
        </p:nvSpPr>
        <p:spPr>
          <a:xfrm>
            <a:off x="5137335" y="4156778"/>
            <a:ext cx="570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2800" dirty="0"/>
              <a:t>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4A2D9-0575-2F69-3989-E1FBB7F0FADA}"/>
              </a:ext>
            </a:extLst>
          </p:cNvPr>
          <p:cNvSpPr txBox="1"/>
          <p:nvPr/>
        </p:nvSpPr>
        <p:spPr>
          <a:xfrm>
            <a:off x="5137681" y="4723360"/>
            <a:ext cx="570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2800" dirty="0"/>
              <a:t>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6032C7-4837-D35E-AA1C-80CA4FF35C51}"/>
              </a:ext>
            </a:extLst>
          </p:cNvPr>
          <p:cNvSpPr txBox="1"/>
          <p:nvPr/>
        </p:nvSpPr>
        <p:spPr>
          <a:xfrm>
            <a:off x="5137334" y="5311612"/>
            <a:ext cx="570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2800" dirty="0"/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362382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41" grpId="0"/>
      <p:bldP spid="42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C6CC7-7BEC-21E4-18E3-C0C0DA599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C20CB-2D82-3E07-C7FB-E3DF1B10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Oasis Incurs 3-4 </a:t>
            </a:r>
            <a:r>
              <a:rPr lang="el-GR" dirty="0"/>
              <a:t>μ</a:t>
            </a:r>
            <a:r>
              <a:rPr lang="en-US" dirty="0"/>
              <a:t>s Overhead</a:t>
            </a:r>
            <a:endParaRPr lang="en-C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24286F-816F-C5B4-614A-4AEAE686A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055"/>
            <a:ext cx="10515600" cy="535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3000" dirty="0"/>
              <a:t>Workload: UDP packet echo between host A and client host</a:t>
            </a:r>
          </a:p>
        </p:txBody>
      </p:sp>
      <p:sp>
        <p:nvSpPr>
          <p:cNvPr id="3" name="Slide Number Placeholder 32">
            <a:extLst>
              <a:ext uri="{FF2B5EF4-FFF2-40B4-BE49-F238E27FC236}">
                <a16:creationId xmlns:a16="http://schemas.microsoft.com/office/drawing/2014/main" id="{631D21E6-5AB6-7728-53C3-300AC76A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0DDB3C-AEE1-5547-B414-BA537C1088FE}" type="slidenum">
              <a:rPr lang="en-CN" smtClean="0"/>
              <a:t>20</a:t>
            </a:fld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AED34-C72F-EF1A-6842-53DA5DEF1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51433"/>
            <a:ext cx="8160470" cy="31673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179077-54EA-03B3-72D8-C94079BA0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534" y="3091675"/>
            <a:ext cx="1956109" cy="9060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CBB623-9182-243A-FFE0-0196DFC2BCA2}"/>
              </a:ext>
            </a:extLst>
          </p:cNvPr>
          <p:cNvSpPr txBox="1"/>
          <p:nvPr/>
        </p:nvSpPr>
        <p:spPr>
          <a:xfrm>
            <a:off x="838200" y="5551633"/>
            <a:ext cx="1004810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3000" dirty="0"/>
              <a:t>Modest 3-4 </a:t>
            </a:r>
            <a:r>
              <a:rPr lang="el-GR" sz="3000" dirty="0"/>
              <a:t>μ</a:t>
            </a:r>
            <a:r>
              <a:rPr lang="en-US" sz="3000" dirty="0"/>
              <a:t>s </a:t>
            </a:r>
            <a:r>
              <a:rPr lang="en-CN" sz="3000" dirty="0"/>
              <a:t>overhead compared to realistic datacenter network latency (50-100 </a:t>
            </a:r>
            <a:r>
              <a:rPr lang="el-GR" sz="3000" dirty="0"/>
              <a:t>μ</a:t>
            </a:r>
            <a:r>
              <a:rPr lang="en-US" sz="3000" dirty="0"/>
              <a:t>s)</a:t>
            </a:r>
            <a:endParaRPr lang="en-CN" sz="3000" dirty="0"/>
          </a:p>
        </p:txBody>
      </p:sp>
    </p:spTree>
    <p:extLst>
      <p:ext uri="{BB962C8B-B14F-4D97-AF65-F5344CB8AC3E}">
        <p14:creationId xmlns:p14="http://schemas.microsoft.com/office/powerpoint/2010/main" val="11237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4DB8-56C1-4C4B-6545-7BA5669D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Can Oasis Fail Over Between NICs?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9EC65C-A5A0-6340-58FF-83703D1C0296}"/>
              </a:ext>
            </a:extLst>
          </p:cNvPr>
          <p:cNvSpPr/>
          <p:nvPr/>
        </p:nvSpPr>
        <p:spPr>
          <a:xfrm>
            <a:off x="1895416" y="2272771"/>
            <a:ext cx="2411954" cy="709950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CE881-5C68-BAA4-06C4-E55270EACB1B}"/>
              </a:ext>
            </a:extLst>
          </p:cNvPr>
          <p:cNvSpPr txBox="1"/>
          <p:nvPr/>
        </p:nvSpPr>
        <p:spPr>
          <a:xfrm>
            <a:off x="2423578" y="2305991"/>
            <a:ext cx="1355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Host 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6048A99-8D15-164C-7071-F6B2A0A39084}"/>
              </a:ext>
            </a:extLst>
          </p:cNvPr>
          <p:cNvSpPr/>
          <p:nvPr/>
        </p:nvSpPr>
        <p:spPr>
          <a:xfrm>
            <a:off x="1890889" y="3139265"/>
            <a:ext cx="2411954" cy="709950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B9F9C-B3EE-2407-1A9F-5A412FFB933E}"/>
              </a:ext>
            </a:extLst>
          </p:cNvPr>
          <p:cNvSpPr txBox="1"/>
          <p:nvPr/>
        </p:nvSpPr>
        <p:spPr>
          <a:xfrm>
            <a:off x="2419051" y="3172485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Host B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96E8B67-50B6-BF98-A418-5B71A22E869F}"/>
              </a:ext>
            </a:extLst>
          </p:cNvPr>
          <p:cNvSpPr/>
          <p:nvPr/>
        </p:nvSpPr>
        <p:spPr>
          <a:xfrm>
            <a:off x="9481708" y="2627855"/>
            <a:ext cx="2411954" cy="709950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4E1B1-7661-A30A-5B6A-DCCD12C89594}"/>
              </a:ext>
            </a:extLst>
          </p:cNvPr>
          <p:cNvSpPr txBox="1"/>
          <p:nvPr/>
        </p:nvSpPr>
        <p:spPr>
          <a:xfrm>
            <a:off x="9598699" y="2661075"/>
            <a:ext cx="217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Client Host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44B0D6-6815-239B-52C8-51DF21F1EE9D}"/>
              </a:ext>
            </a:extLst>
          </p:cNvPr>
          <p:cNvSpPr/>
          <p:nvPr/>
        </p:nvSpPr>
        <p:spPr>
          <a:xfrm>
            <a:off x="4307370" y="3270197"/>
            <a:ext cx="1069752" cy="496998"/>
          </a:xfrm>
          <a:prstGeom prst="rect">
            <a:avLst/>
          </a:prstGeom>
          <a:solidFill>
            <a:srgbClr val="629CE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3200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548325-CC23-53E5-4691-BEB0B1D36A80}"/>
              </a:ext>
            </a:extLst>
          </p:cNvPr>
          <p:cNvSpPr/>
          <p:nvPr/>
        </p:nvSpPr>
        <p:spPr>
          <a:xfrm>
            <a:off x="8411956" y="2774179"/>
            <a:ext cx="1069752" cy="496998"/>
          </a:xfrm>
          <a:prstGeom prst="rect">
            <a:avLst/>
          </a:prstGeom>
          <a:solidFill>
            <a:srgbClr val="629CE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3200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F442D1-5B82-DD94-16E6-6A6539DF49DE}"/>
              </a:ext>
            </a:extLst>
          </p:cNvPr>
          <p:cNvSpPr/>
          <p:nvPr/>
        </p:nvSpPr>
        <p:spPr>
          <a:xfrm>
            <a:off x="5856416" y="2531188"/>
            <a:ext cx="2080773" cy="9829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3200" dirty="0">
                <a:solidFill>
                  <a:schemeClr val="tx1"/>
                </a:solidFill>
              </a:rPr>
              <a:t>Network Switch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B1E12B-DDCB-63CE-1454-187662F7A69C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V="1">
            <a:off x="5377122" y="3022678"/>
            <a:ext cx="479294" cy="496018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B45D8B-DEEB-6542-C3AF-C9624815E8D6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7937189" y="3022678"/>
            <a:ext cx="474767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7FD6682-EDC7-6F4E-0D10-E1C4C46194DD}"/>
              </a:ext>
            </a:extLst>
          </p:cNvPr>
          <p:cNvSpPr/>
          <p:nvPr/>
        </p:nvSpPr>
        <p:spPr>
          <a:xfrm>
            <a:off x="242022" y="2896454"/>
            <a:ext cx="1069752" cy="496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3200" dirty="0">
                <a:solidFill>
                  <a:schemeClr val="tx1"/>
                </a:solidFill>
              </a:rPr>
              <a:t>CXL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A63E97-9689-7F7E-268C-9864B1253820}"/>
              </a:ext>
            </a:extLst>
          </p:cNvPr>
          <p:cNvCxnSpPr>
            <a:cxnSpLocks/>
            <a:stCxn id="6" idx="1"/>
            <a:endCxn id="17" idx="3"/>
          </p:cNvCxnSpPr>
          <p:nvPr/>
        </p:nvCxnSpPr>
        <p:spPr>
          <a:xfrm flipH="1">
            <a:off x="1311774" y="2627746"/>
            <a:ext cx="583642" cy="51720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DE9A5C-5748-A175-39EB-A86D02B0F978}"/>
              </a:ext>
            </a:extLst>
          </p:cNvPr>
          <p:cNvCxnSpPr>
            <a:cxnSpLocks/>
            <a:stCxn id="8" idx="1"/>
            <a:endCxn id="17" idx="3"/>
          </p:cNvCxnSpPr>
          <p:nvPr/>
        </p:nvCxnSpPr>
        <p:spPr>
          <a:xfrm flipH="1" flipV="1">
            <a:off x="1311774" y="3144953"/>
            <a:ext cx="579115" cy="34928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90CA655-834C-D696-B5B3-A143971734B8}"/>
              </a:ext>
            </a:extLst>
          </p:cNvPr>
          <p:cNvSpPr/>
          <p:nvPr/>
        </p:nvSpPr>
        <p:spPr>
          <a:xfrm>
            <a:off x="4311897" y="2395857"/>
            <a:ext cx="1069752" cy="496998"/>
          </a:xfrm>
          <a:prstGeom prst="rect">
            <a:avLst/>
          </a:prstGeom>
          <a:solidFill>
            <a:srgbClr val="629CE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3200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9DC60A-DF06-CEFD-EC15-2BD557D8F6DB}"/>
              </a:ext>
            </a:extLst>
          </p:cNvPr>
          <p:cNvCxnSpPr>
            <a:cxnSpLocks/>
            <a:stCxn id="14" idx="1"/>
            <a:endCxn id="25" idx="3"/>
          </p:cNvCxnSpPr>
          <p:nvPr/>
        </p:nvCxnSpPr>
        <p:spPr>
          <a:xfrm flipH="1" flipV="1">
            <a:off x="5381649" y="2644356"/>
            <a:ext cx="474767" cy="37832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E5694E5-4BDD-61FC-2B92-AFA9575483C5}"/>
              </a:ext>
            </a:extLst>
          </p:cNvPr>
          <p:cNvCxnSpPr>
            <a:cxnSpLocks/>
          </p:cNvCxnSpPr>
          <p:nvPr/>
        </p:nvCxnSpPr>
        <p:spPr>
          <a:xfrm>
            <a:off x="5386176" y="2644356"/>
            <a:ext cx="474767" cy="403647"/>
          </a:xfrm>
          <a:prstGeom prst="line">
            <a:avLst/>
          </a:prstGeom>
          <a:ln w="10160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70ED4DB-49B9-F456-1DC7-1D1DAFE039B3}"/>
              </a:ext>
            </a:extLst>
          </p:cNvPr>
          <p:cNvCxnSpPr>
            <a:cxnSpLocks/>
          </p:cNvCxnSpPr>
          <p:nvPr/>
        </p:nvCxnSpPr>
        <p:spPr>
          <a:xfrm flipV="1">
            <a:off x="5860943" y="3045038"/>
            <a:ext cx="2586167" cy="2965"/>
          </a:xfrm>
          <a:prstGeom prst="line">
            <a:avLst/>
          </a:prstGeom>
          <a:ln w="1016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93BA853-85C5-4E67-8283-1FD4F8448CD8}"/>
              </a:ext>
            </a:extLst>
          </p:cNvPr>
          <p:cNvSpPr txBox="1"/>
          <p:nvPr/>
        </p:nvSpPr>
        <p:spPr>
          <a:xfrm>
            <a:off x="3820156" y="1553027"/>
            <a:ext cx="7922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>
                <a:solidFill>
                  <a:srgbClr val="C00000"/>
                </a:solidFill>
              </a:rPr>
              <a:t>NIC failed </a:t>
            </a:r>
            <a:r>
              <a:rPr lang="en-CN" sz="3200" dirty="0"/>
              <a:t>(injected by disabling switch port)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BEC10B-0608-79E4-8B5D-534E028C0EA5}"/>
              </a:ext>
            </a:extLst>
          </p:cNvPr>
          <p:cNvSpPr txBox="1"/>
          <p:nvPr/>
        </p:nvSpPr>
        <p:spPr>
          <a:xfrm>
            <a:off x="4500144" y="237699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4000" dirty="0"/>
              <a:t>❌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8B7524D-9AB5-7654-291D-3661B8949247}"/>
              </a:ext>
            </a:extLst>
          </p:cNvPr>
          <p:cNvSpPr/>
          <p:nvPr/>
        </p:nvSpPr>
        <p:spPr>
          <a:xfrm>
            <a:off x="1895416" y="5102138"/>
            <a:ext cx="2411954" cy="709950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F6C3DD-D843-1B20-62BB-BBB4ACF5BBF9}"/>
              </a:ext>
            </a:extLst>
          </p:cNvPr>
          <p:cNvSpPr txBox="1"/>
          <p:nvPr/>
        </p:nvSpPr>
        <p:spPr>
          <a:xfrm>
            <a:off x="2423578" y="5135358"/>
            <a:ext cx="1355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Host A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F7A0994-B5CB-5D01-3F0C-892E60BAE927}"/>
              </a:ext>
            </a:extLst>
          </p:cNvPr>
          <p:cNvSpPr/>
          <p:nvPr/>
        </p:nvSpPr>
        <p:spPr>
          <a:xfrm>
            <a:off x="1890889" y="5968632"/>
            <a:ext cx="2411954" cy="709950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FD4ED4-D725-51B9-4FCF-DEAE9A50A4B3}"/>
              </a:ext>
            </a:extLst>
          </p:cNvPr>
          <p:cNvSpPr txBox="1"/>
          <p:nvPr/>
        </p:nvSpPr>
        <p:spPr>
          <a:xfrm>
            <a:off x="2419051" y="6001852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Host B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269BF9E-505A-25C8-BEB2-7F8723CA5E00}"/>
              </a:ext>
            </a:extLst>
          </p:cNvPr>
          <p:cNvSpPr/>
          <p:nvPr/>
        </p:nvSpPr>
        <p:spPr>
          <a:xfrm>
            <a:off x="9481708" y="5457222"/>
            <a:ext cx="2411954" cy="709950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3A94BE-C78C-C6C3-440E-4D81BB3C5FE0}"/>
              </a:ext>
            </a:extLst>
          </p:cNvPr>
          <p:cNvSpPr txBox="1"/>
          <p:nvPr/>
        </p:nvSpPr>
        <p:spPr>
          <a:xfrm>
            <a:off x="9598699" y="5490442"/>
            <a:ext cx="217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Client Host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EED80B-C0E8-9CA3-0F74-1A30B49ED5C4}"/>
              </a:ext>
            </a:extLst>
          </p:cNvPr>
          <p:cNvSpPr/>
          <p:nvPr/>
        </p:nvSpPr>
        <p:spPr>
          <a:xfrm>
            <a:off x="4307370" y="6099564"/>
            <a:ext cx="1069752" cy="496998"/>
          </a:xfrm>
          <a:prstGeom prst="rect">
            <a:avLst/>
          </a:prstGeom>
          <a:solidFill>
            <a:srgbClr val="629CE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3200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90FB89-8925-8FCA-98C1-EF2AE11D53FB}"/>
              </a:ext>
            </a:extLst>
          </p:cNvPr>
          <p:cNvSpPr/>
          <p:nvPr/>
        </p:nvSpPr>
        <p:spPr>
          <a:xfrm>
            <a:off x="8411956" y="5603546"/>
            <a:ext cx="1069752" cy="496998"/>
          </a:xfrm>
          <a:prstGeom prst="rect">
            <a:avLst/>
          </a:prstGeom>
          <a:solidFill>
            <a:srgbClr val="629CE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3200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4DD3B5C-00C9-6A2D-753E-B7588FFFE80C}"/>
              </a:ext>
            </a:extLst>
          </p:cNvPr>
          <p:cNvSpPr/>
          <p:nvPr/>
        </p:nvSpPr>
        <p:spPr>
          <a:xfrm>
            <a:off x="5856416" y="5360555"/>
            <a:ext cx="2080773" cy="9829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3200" dirty="0">
                <a:solidFill>
                  <a:schemeClr val="tx1"/>
                </a:solidFill>
              </a:rPr>
              <a:t>Network Switch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04BC80B-7050-F641-554A-FF38BC810416}"/>
              </a:ext>
            </a:extLst>
          </p:cNvPr>
          <p:cNvCxnSpPr>
            <a:cxnSpLocks/>
            <a:stCxn id="41" idx="3"/>
            <a:endCxn id="43" idx="1"/>
          </p:cNvCxnSpPr>
          <p:nvPr/>
        </p:nvCxnSpPr>
        <p:spPr>
          <a:xfrm flipV="1">
            <a:off x="5377122" y="5852045"/>
            <a:ext cx="479294" cy="496018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F5DF5AD-0A37-8DEE-E375-DA0F636379BC}"/>
              </a:ext>
            </a:extLst>
          </p:cNvPr>
          <p:cNvCxnSpPr>
            <a:cxnSpLocks/>
            <a:stCxn id="42" idx="1"/>
            <a:endCxn id="43" idx="3"/>
          </p:cNvCxnSpPr>
          <p:nvPr/>
        </p:nvCxnSpPr>
        <p:spPr>
          <a:xfrm flipH="1">
            <a:off x="7937189" y="5852045"/>
            <a:ext cx="474767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D18B3E9A-5DAF-5383-88C5-1C74CC64BC1F}"/>
              </a:ext>
            </a:extLst>
          </p:cNvPr>
          <p:cNvSpPr/>
          <p:nvPr/>
        </p:nvSpPr>
        <p:spPr>
          <a:xfrm>
            <a:off x="242022" y="5725821"/>
            <a:ext cx="1069752" cy="496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3200" dirty="0">
                <a:solidFill>
                  <a:schemeClr val="tx1"/>
                </a:solidFill>
              </a:rPr>
              <a:t>CXL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77C0C50-1548-02D7-8BB2-AC90E23CE8AF}"/>
              </a:ext>
            </a:extLst>
          </p:cNvPr>
          <p:cNvCxnSpPr>
            <a:cxnSpLocks/>
            <a:stCxn id="35" idx="1"/>
            <a:endCxn id="46" idx="3"/>
          </p:cNvCxnSpPr>
          <p:nvPr/>
        </p:nvCxnSpPr>
        <p:spPr>
          <a:xfrm flipH="1">
            <a:off x="1311774" y="5457113"/>
            <a:ext cx="583642" cy="51720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61D04DA-054E-EC08-987C-412B7DD30740}"/>
              </a:ext>
            </a:extLst>
          </p:cNvPr>
          <p:cNvCxnSpPr>
            <a:cxnSpLocks/>
            <a:stCxn id="37" idx="1"/>
            <a:endCxn id="46" idx="3"/>
          </p:cNvCxnSpPr>
          <p:nvPr/>
        </p:nvCxnSpPr>
        <p:spPr>
          <a:xfrm flipH="1" flipV="1">
            <a:off x="1311774" y="5974320"/>
            <a:ext cx="579115" cy="34928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CA72A280-BB70-DAC2-5D9E-61589496115C}"/>
              </a:ext>
            </a:extLst>
          </p:cNvPr>
          <p:cNvSpPr/>
          <p:nvPr/>
        </p:nvSpPr>
        <p:spPr>
          <a:xfrm>
            <a:off x="4311897" y="5225224"/>
            <a:ext cx="1069752" cy="496998"/>
          </a:xfrm>
          <a:prstGeom prst="rect">
            <a:avLst/>
          </a:prstGeom>
          <a:solidFill>
            <a:srgbClr val="629CE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3200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777A09C-BFA5-22C1-04EF-103588FD7329}"/>
              </a:ext>
            </a:extLst>
          </p:cNvPr>
          <p:cNvCxnSpPr>
            <a:cxnSpLocks/>
            <a:stCxn id="43" idx="1"/>
            <a:endCxn id="49" idx="3"/>
          </p:cNvCxnSpPr>
          <p:nvPr/>
        </p:nvCxnSpPr>
        <p:spPr>
          <a:xfrm flipH="1" flipV="1">
            <a:off x="5381649" y="5473723"/>
            <a:ext cx="474767" cy="37832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48F812D-39F1-544F-F98F-69F4820A5C83}"/>
              </a:ext>
            </a:extLst>
          </p:cNvPr>
          <p:cNvSpPr txBox="1"/>
          <p:nvPr/>
        </p:nvSpPr>
        <p:spPr>
          <a:xfrm>
            <a:off x="4500144" y="520636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4000" dirty="0"/>
              <a:t>❌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4758611-C74A-5EB9-B412-DCA25CC2E834}"/>
              </a:ext>
            </a:extLst>
          </p:cNvPr>
          <p:cNvCxnSpPr>
            <a:cxnSpLocks/>
          </p:cNvCxnSpPr>
          <p:nvPr/>
        </p:nvCxnSpPr>
        <p:spPr>
          <a:xfrm flipV="1">
            <a:off x="5867845" y="5832960"/>
            <a:ext cx="2586167" cy="2965"/>
          </a:xfrm>
          <a:prstGeom prst="line">
            <a:avLst/>
          </a:prstGeom>
          <a:ln w="1016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F0A0E1-8CBF-FFDD-D0CE-231001ED4B1E}"/>
              </a:ext>
            </a:extLst>
          </p:cNvPr>
          <p:cNvCxnSpPr>
            <a:cxnSpLocks/>
          </p:cNvCxnSpPr>
          <p:nvPr/>
        </p:nvCxnSpPr>
        <p:spPr>
          <a:xfrm flipV="1">
            <a:off x="5388552" y="5834610"/>
            <a:ext cx="479294" cy="496018"/>
          </a:xfrm>
          <a:prstGeom prst="line">
            <a:avLst/>
          </a:prstGeom>
          <a:ln w="1016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C4507FC-60BE-A8FD-675C-3D8E28564578}"/>
              </a:ext>
            </a:extLst>
          </p:cNvPr>
          <p:cNvCxnSpPr>
            <a:cxnSpLocks/>
          </p:cNvCxnSpPr>
          <p:nvPr/>
        </p:nvCxnSpPr>
        <p:spPr>
          <a:xfrm>
            <a:off x="1902319" y="6306172"/>
            <a:ext cx="3486233" cy="24456"/>
          </a:xfrm>
          <a:prstGeom prst="line">
            <a:avLst/>
          </a:prstGeom>
          <a:ln w="1016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38B8755-3A9C-249E-81C9-F59B06C4DE40}"/>
              </a:ext>
            </a:extLst>
          </p:cNvPr>
          <p:cNvCxnSpPr>
            <a:cxnSpLocks/>
          </p:cNvCxnSpPr>
          <p:nvPr/>
        </p:nvCxnSpPr>
        <p:spPr>
          <a:xfrm>
            <a:off x="1323204" y="5956885"/>
            <a:ext cx="579115" cy="349287"/>
          </a:xfrm>
          <a:prstGeom prst="line">
            <a:avLst/>
          </a:prstGeom>
          <a:ln w="1016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C599A8-7903-9551-D7FE-E58801F7C90E}"/>
              </a:ext>
            </a:extLst>
          </p:cNvPr>
          <p:cNvCxnSpPr>
            <a:cxnSpLocks/>
          </p:cNvCxnSpPr>
          <p:nvPr/>
        </p:nvCxnSpPr>
        <p:spPr>
          <a:xfrm flipV="1">
            <a:off x="1323204" y="5439678"/>
            <a:ext cx="583642" cy="517207"/>
          </a:xfrm>
          <a:prstGeom prst="line">
            <a:avLst/>
          </a:prstGeom>
          <a:ln w="1016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Down Arrow 58">
            <a:extLst>
              <a:ext uri="{FF2B5EF4-FFF2-40B4-BE49-F238E27FC236}">
                <a16:creationId xmlns:a16="http://schemas.microsoft.com/office/drawing/2014/main" id="{BBC63909-3789-EAB3-E4E2-222CBBB4116E}"/>
              </a:ext>
            </a:extLst>
          </p:cNvPr>
          <p:cNvSpPr/>
          <p:nvPr/>
        </p:nvSpPr>
        <p:spPr>
          <a:xfrm>
            <a:off x="5554980" y="3914850"/>
            <a:ext cx="786765" cy="1043325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01ADF9A-098F-2077-BC3C-D038B55313B3}"/>
              </a:ext>
            </a:extLst>
          </p:cNvPr>
          <p:cNvSpPr txBox="1"/>
          <p:nvPr/>
        </p:nvSpPr>
        <p:spPr>
          <a:xfrm>
            <a:off x="6415244" y="4065184"/>
            <a:ext cx="3518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dirty="0"/>
              <a:t>Oasis NIC failover</a:t>
            </a:r>
          </a:p>
        </p:txBody>
      </p:sp>
      <p:sp>
        <p:nvSpPr>
          <p:cNvPr id="3" name="Slide Number Placeholder 32">
            <a:extLst>
              <a:ext uri="{FF2B5EF4-FFF2-40B4-BE49-F238E27FC236}">
                <a16:creationId xmlns:a16="http://schemas.microsoft.com/office/drawing/2014/main" id="{55AC69F5-D4EC-247B-2976-072F84AE2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0DDB3C-AEE1-5547-B414-BA537C1088FE}" type="slidenum">
              <a:rPr lang="en-CN" smtClean="0"/>
              <a:t>21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7174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 animBg="1"/>
      <p:bldP spid="43" grpId="0" animBg="1"/>
      <p:bldP spid="46" grpId="0" animBg="1"/>
      <p:bldP spid="49" grpId="0" animBg="1"/>
      <p:bldP spid="53" grpId="0"/>
      <p:bldP spid="59" grpId="0" animBg="1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280C-9BCA-7A86-E3EC-326AF61F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4200" dirty="0"/>
              <a:t>Oasis Fails Over Between NICs</a:t>
            </a:r>
            <a:r>
              <a:rPr lang="zh-CN" altLang="en-US" sz="4200" dirty="0"/>
              <a:t> </a:t>
            </a:r>
            <a:r>
              <a:rPr lang="en-US" altLang="zh-CN" sz="4200" dirty="0"/>
              <a:t>in</a:t>
            </a:r>
            <a:r>
              <a:rPr lang="zh-CN" altLang="en-US" sz="4200" dirty="0"/>
              <a:t> </a:t>
            </a:r>
            <a:r>
              <a:rPr lang="en-US" altLang="zh-CN" sz="4200" dirty="0"/>
              <a:t>38</a:t>
            </a:r>
            <a:r>
              <a:rPr lang="zh-CN" altLang="en-US" sz="4200" dirty="0"/>
              <a:t> </a:t>
            </a:r>
            <a:r>
              <a:rPr lang="en-US" altLang="zh-CN" sz="4200" dirty="0"/>
              <a:t>ms</a:t>
            </a:r>
            <a:r>
              <a:rPr lang="en-CN" sz="42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D1AF5-84F7-4D16-6CB9-8777E7816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25" y="2766664"/>
            <a:ext cx="4460402" cy="3324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16BA28-699E-A71C-B51A-D8962F0A1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301" y="2766664"/>
            <a:ext cx="5334000" cy="34163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04099D-C11C-3700-3D0B-AACD152C4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055"/>
            <a:ext cx="10515600" cy="535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3000" dirty="0"/>
              <a:t>Workload: UDP packet echo between host A and client host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6C34D-85A5-BD0F-F750-208626CE96EF}"/>
              </a:ext>
            </a:extLst>
          </p:cNvPr>
          <p:cNvSpPr txBox="1"/>
          <p:nvPr/>
        </p:nvSpPr>
        <p:spPr>
          <a:xfrm>
            <a:off x="3740853" y="2243444"/>
            <a:ext cx="190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solidFill>
                  <a:srgbClr val="C00000"/>
                </a:solidFill>
              </a:rPr>
              <a:t>NIC Failure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CC421F-15D8-6819-9BDC-6FB3B16BFCA5}"/>
              </a:ext>
            </a:extLst>
          </p:cNvPr>
          <p:cNvCxnSpPr>
            <a:cxnSpLocks/>
          </p:cNvCxnSpPr>
          <p:nvPr/>
        </p:nvCxnSpPr>
        <p:spPr>
          <a:xfrm flipH="1">
            <a:off x="3714750" y="2748416"/>
            <a:ext cx="978459" cy="8177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DFE0CEF-3579-917B-44EA-65A91750D95F}"/>
              </a:ext>
            </a:extLst>
          </p:cNvPr>
          <p:cNvSpPr txBox="1"/>
          <p:nvPr/>
        </p:nvSpPr>
        <p:spPr>
          <a:xfrm>
            <a:off x="627565" y="6102242"/>
            <a:ext cx="502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/>
              <a:t>#Lost packets during the entire run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30243D-72D2-A3AC-0FC0-EA555E8BC9B4}"/>
              </a:ext>
            </a:extLst>
          </p:cNvPr>
          <p:cNvSpPr txBox="1"/>
          <p:nvPr/>
        </p:nvSpPr>
        <p:spPr>
          <a:xfrm>
            <a:off x="6451203" y="6102242"/>
            <a:ext cx="5397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/>
              <a:t>#Lost packets around failure moment</a:t>
            </a:r>
          </a:p>
        </p:txBody>
      </p:sp>
      <p:sp>
        <p:nvSpPr>
          <p:cNvPr id="3" name="Slide Number Placeholder 32">
            <a:extLst>
              <a:ext uri="{FF2B5EF4-FFF2-40B4-BE49-F238E27FC236}">
                <a16:creationId xmlns:a16="http://schemas.microsoft.com/office/drawing/2014/main" id="{F6095E01-2C9A-7F42-3129-6DD80917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0DDB3C-AEE1-5547-B414-BA537C1088FE}" type="slidenum">
              <a:rPr lang="en-CN" smtClean="0"/>
              <a:t>22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0236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270C0-5E88-31CD-030B-882A5625C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922E84D4-9FDF-FA56-CEB6-7EE0D475EA57}"/>
              </a:ext>
            </a:extLst>
          </p:cNvPr>
          <p:cNvCxnSpPr>
            <a:cxnSpLocks/>
          </p:cNvCxnSpPr>
          <p:nvPr/>
        </p:nvCxnSpPr>
        <p:spPr>
          <a:xfrm flipV="1">
            <a:off x="3262184" y="3756782"/>
            <a:ext cx="1875151" cy="1572545"/>
          </a:xfrm>
          <a:prstGeom prst="bentConnector3">
            <a:avLst>
              <a:gd name="adj1" fmla="val 73723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C29E396-7422-E82D-BAF5-47D72A8F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4800" dirty="0"/>
              <a:t>Executive Summary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122DC8-B283-0D72-5684-8D8DC8A2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0DDB3C-AEE1-5547-B414-BA537C1088FE}" type="slidenum">
              <a:rPr lang="en-CN" smtClean="0"/>
              <a:t>23</a:t>
            </a:fld>
            <a:endParaRPr lang="en-CN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E0D711F-8BDD-EBB1-87FD-769056EE6275}"/>
              </a:ext>
            </a:extLst>
          </p:cNvPr>
          <p:cNvGraphicFramePr/>
          <p:nvPr/>
        </p:nvGraphicFramePr>
        <p:xfrm>
          <a:off x="393357" y="1560677"/>
          <a:ext cx="4173955" cy="435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358E496A-D020-C016-4733-313B91640FE4}"/>
              </a:ext>
            </a:extLst>
          </p:cNvPr>
          <p:cNvSpPr txBox="1"/>
          <p:nvPr/>
        </p:nvSpPr>
        <p:spPr>
          <a:xfrm>
            <a:off x="1364178" y="4202945"/>
            <a:ext cx="1810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NIC &amp; SSD</a:t>
            </a:r>
          </a:p>
          <a:p>
            <a:r>
              <a:rPr lang="en-CN" sz="2800" dirty="0"/>
              <a:t>(20-40%)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2C0BF1-C4B5-48DD-EB1D-1B0C3BB7BCE5}"/>
              </a:ext>
            </a:extLst>
          </p:cNvPr>
          <p:cNvSpPr txBox="1"/>
          <p:nvPr/>
        </p:nvSpPr>
        <p:spPr>
          <a:xfrm>
            <a:off x="1049878" y="2886240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Other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8C17B8-950C-2E6E-0CCF-9A97C4ADA319}"/>
              </a:ext>
            </a:extLst>
          </p:cNvPr>
          <p:cNvSpPr txBox="1"/>
          <p:nvPr/>
        </p:nvSpPr>
        <p:spPr>
          <a:xfrm>
            <a:off x="838200" y="5689946"/>
            <a:ext cx="3214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000" dirty="0"/>
              <a:t>CPU Server CapEx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795B7B-99AC-AAEB-CDA8-C719A580AC4C}"/>
              </a:ext>
            </a:extLst>
          </p:cNvPr>
          <p:cNvSpPr txBox="1"/>
          <p:nvPr/>
        </p:nvSpPr>
        <p:spPr>
          <a:xfrm>
            <a:off x="5137335" y="1592946"/>
            <a:ext cx="6824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3000" dirty="0"/>
              <a:t>Pooling memory with CXL</a:t>
            </a:r>
            <a:r>
              <a:rPr lang="en-CN" sz="3000" baseline="30000" dirty="0"/>
              <a:t>[1,2]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N" sz="3000" dirty="0"/>
              <a:t>Net memory cost savings despite minor CXL device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N" sz="3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2D1259-8EA1-A88D-467B-7234D1B686AE}"/>
              </a:ext>
            </a:extLst>
          </p:cNvPr>
          <p:cNvSpPr txBox="1"/>
          <p:nvPr/>
        </p:nvSpPr>
        <p:spPr>
          <a:xfrm>
            <a:off x="5137335" y="3489449"/>
            <a:ext cx="666130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3000" b="1" dirty="0"/>
              <a:t>Oasis: Pooling PCIe devices over CXL</a:t>
            </a:r>
          </a:p>
          <a:p>
            <a:pPr>
              <a:spcBef>
                <a:spcPts val="1000"/>
              </a:spcBef>
            </a:pPr>
            <a:r>
              <a:rPr lang="zh-CN" altLang="en-US" sz="3000" dirty="0"/>
              <a:t>      </a:t>
            </a:r>
            <a:r>
              <a:rPr lang="en-CN" sz="3000" dirty="0"/>
              <a:t>Near-zero extra costs</a:t>
            </a:r>
          </a:p>
          <a:p>
            <a:pPr>
              <a:spcBef>
                <a:spcPts val="1000"/>
              </a:spcBef>
            </a:pPr>
            <a:r>
              <a:rPr lang="zh-CN" altLang="en-US" sz="3000" dirty="0"/>
              <a:t>      </a:t>
            </a:r>
            <a:r>
              <a:rPr lang="en-CN" sz="3000" dirty="0"/>
              <a:t>TCO savings, higher utilization</a:t>
            </a:r>
          </a:p>
          <a:p>
            <a:pPr>
              <a:spcBef>
                <a:spcPts val="1000"/>
              </a:spcBef>
            </a:pPr>
            <a:r>
              <a:rPr lang="zh-CN" altLang="en-US" sz="3000" dirty="0"/>
              <a:t>      </a:t>
            </a:r>
            <a:r>
              <a:rPr lang="en-US" altLang="zh-CN" sz="3000" dirty="0"/>
              <a:t>PCIe</a:t>
            </a:r>
            <a:r>
              <a:rPr lang="zh-CN" altLang="en-US" sz="3000" dirty="0"/>
              <a:t> </a:t>
            </a:r>
            <a:r>
              <a:rPr lang="en-US" altLang="zh-CN" sz="3000" dirty="0"/>
              <a:t>fault</a:t>
            </a:r>
            <a:r>
              <a:rPr lang="zh-CN" altLang="en-US" sz="3000" dirty="0"/>
              <a:t> </a:t>
            </a:r>
            <a:r>
              <a:rPr lang="en-US" altLang="zh-CN" sz="3000" dirty="0"/>
              <a:t>tolerance</a:t>
            </a:r>
            <a:endParaRPr lang="en-CN" sz="30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958EBC9-8726-5C91-2ABE-0A90D542EF99}"/>
              </a:ext>
            </a:extLst>
          </p:cNvPr>
          <p:cNvCxnSpPr>
            <a:cxnSpLocks/>
          </p:cNvCxnSpPr>
          <p:nvPr/>
        </p:nvCxnSpPr>
        <p:spPr>
          <a:xfrm flipV="1">
            <a:off x="3892378" y="1854071"/>
            <a:ext cx="1244957" cy="533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07F8CCC-526A-77BD-CAFF-CA54259DD87F}"/>
              </a:ext>
            </a:extLst>
          </p:cNvPr>
          <p:cNvSpPr txBox="1"/>
          <p:nvPr/>
        </p:nvSpPr>
        <p:spPr>
          <a:xfrm>
            <a:off x="-11499" y="6379722"/>
            <a:ext cx="7434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[1] Li et al., Pond: CXL-Based Memory Pooling Systems for Cloud Platforms, ASPLOS ’23</a:t>
            </a:r>
          </a:p>
          <a:p>
            <a:r>
              <a:rPr lang="en-US" sz="1400" dirty="0"/>
              <a:t>[2] Berger et al., Octopus: Scalable Low-Cost CXL Memory Pooling, Microsoft Technical Report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88FC49-A549-D550-44AE-512EE04FD693}"/>
              </a:ext>
            </a:extLst>
          </p:cNvPr>
          <p:cNvSpPr txBox="1"/>
          <p:nvPr/>
        </p:nvSpPr>
        <p:spPr>
          <a:xfrm>
            <a:off x="2553154" y="3385296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FDD700"/>
                </a:solidFill>
              </a:rPr>
              <a:t>⚠️ </a:t>
            </a:r>
            <a:r>
              <a:rPr lang="en-CN" sz="2400" b="1" dirty="0">
                <a:solidFill>
                  <a:srgbClr val="FDD700"/>
                </a:solidFill>
              </a:rPr>
              <a:t>Low util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D9CB9A-0386-43C1-42DD-D4006770105D}"/>
              </a:ext>
            </a:extLst>
          </p:cNvPr>
          <p:cNvSpPr txBox="1"/>
          <p:nvPr/>
        </p:nvSpPr>
        <p:spPr>
          <a:xfrm>
            <a:off x="2554476" y="2452516"/>
            <a:ext cx="15840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Memory</a:t>
            </a:r>
          </a:p>
          <a:p>
            <a:r>
              <a:rPr lang="en-CN" sz="2800" dirty="0"/>
              <a:t>(25-50%)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9062DE-0F06-73B2-76D8-E052F7FEA635}"/>
              </a:ext>
            </a:extLst>
          </p:cNvPr>
          <p:cNvSpPr txBox="1"/>
          <p:nvPr/>
        </p:nvSpPr>
        <p:spPr>
          <a:xfrm>
            <a:off x="1527684" y="5047971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FDD700"/>
                </a:solidFill>
              </a:rPr>
              <a:t>⚠️ </a:t>
            </a:r>
            <a:r>
              <a:rPr lang="en-CN" sz="2400" b="1" dirty="0">
                <a:solidFill>
                  <a:srgbClr val="FDD700"/>
                </a:solidFill>
              </a:rPr>
              <a:t>Low util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62D105-127D-DD31-E6EF-092FB8C152AA}"/>
              </a:ext>
            </a:extLst>
          </p:cNvPr>
          <p:cNvSpPr txBox="1"/>
          <p:nvPr/>
        </p:nvSpPr>
        <p:spPr>
          <a:xfrm>
            <a:off x="5137335" y="4156778"/>
            <a:ext cx="570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2800" dirty="0"/>
              <a:t>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CCF6A0-FC2F-0769-1B34-C958F7F1A951}"/>
              </a:ext>
            </a:extLst>
          </p:cNvPr>
          <p:cNvSpPr txBox="1"/>
          <p:nvPr/>
        </p:nvSpPr>
        <p:spPr>
          <a:xfrm>
            <a:off x="5137681" y="4723360"/>
            <a:ext cx="570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2800" dirty="0"/>
              <a:t>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1B05F-9DF3-D5E4-4DF7-4C0DCBF4580F}"/>
              </a:ext>
            </a:extLst>
          </p:cNvPr>
          <p:cNvSpPr txBox="1"/>
          <p:nvPr/>
        </p:nvSpPr>
        <p:spPr>
          <a:xfrm>
            <a:off x="5137334" y="5311612"/>
            <a:ext cx="570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2800" dirty="0"/>
              <a:t>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1D379-6912-9F64-0466-033F25DAEE87}"/>
              </a:ext>
            </a:extLst>
          </p:cNvPr>
          <p:cNvSpPr txBox="1"/>
          <p:nvPr/>
        </p:nvSpPr>
        <p:spPr>
          <a:xfrm>
            <a:off x="7334512" y="5808641"/>
            <a:ext cx="3421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✉️ yz@cs.columbia.edu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E673F-532C-323D-4215-25750D127D4C}"/>
              </a:ext>
            </a:extLst>
          </p:cNvPr>
          <p:cNvSpPr txBox="1"/>
          <p:nvPr/>
        </p:nvSpPr>
        <p:spPr>
          <a:xfrm>
            <a:off x="7334512" y="6247431"/>
            <a:ext cx="3717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🌐  Link to code in the paper</a:t>
            </a:r>
          </a:p>
        </p:txBody>
      </p:sp>
    </p:spTree>
    <p:extLst>
      <p:ext uri="{BB962C8B-B14F-4D97-AF65-F5344CB8AC3E}">
        <p14:creationId xmlns:p14="http://schemas.microsoft.com/office/powerpoint/2010/main" val="386447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7162D-BAC9-9064-C6CB-175AAD88C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08417-C7F4-4C32-35AE-6939B24C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1182" cy="1325563"/>
          </a:xfrm>
        </p:spPr>
        <p:txBody>
          <a:bodyPr>
            <a:normAutofit/>
          </a:bodyPr>
          <a:lstStyle/>
          <a:p>
            <a:r>
              <a:rPr lang="en-CN" sz="3800" dirty="0"/>
              <a:t>Lots of Work on CPU</a:t>
            </a:r>
            <a:r>
              <a:rPr lang="zh-CN" altLang="en-US" sz="3800" dirty="0"/>
              <a:t> </a:t>
            </a:r>
            <a:r>
              <a:rPr lang="en-CN" sz="3800" dirty="0"/>
              <a:t>and Memory Utilization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D106357-28F1-3590-1DDE-2F6C58B4D53E}"/>
              </a:ext>
            </a:extLst>
          </p:cNvPr>
          <p:cNvSpPr/>
          <p:nvPr/>
        </p:nvSpPr>
        <p:spPr>
          <a:xfrm>
            <a:off x="838200" y="1565030"/>
            <a:ext cx="10515600" cy="4730261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2D6E-86B7-AE04-2956-082FBCDC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DB3C-AEE1-5547-B414-BA537C1088FE}" type="slidenum">
              <a:rPr lang="en-CN" smtClean="0"/>
              <a:t>3</a:t>
            </a:fld>
            <a:endParaRPr lang="en-C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87D53E-96D8-D08F-62F5-6035E93A918A}"/>
              </a:ext>
            </a:extLst>
          </p:cNvPr>
          <p:cNvSpPr txBox="1"/>
          <p:nvPr/>
        </p:nvSpPr>
        <p:spPr>
          <a:xfrm>
            <a:off x="1305956" y="4110981"/>
            <a:ext cx="9905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600" dirty="0"/>
              <a:t>PULSE [</a:t>
            </a:r>
            <a:r>
              <a:rPr lang="en-CN" sz="2600" i="1" dirty="0"/>
              <a:t>ASPLOS ’25</a:t>
            </a:r>
            <a:r>
              <a:rPr lang="en-CN" sz="2600" dirty="0"/>
              <a:t>], Coach [</a:t>
            </a:r>
            <a:r>
              <a:rPr lang="en-CN" sz="2600" i="1" dirty="0"/>
              <a:t>ASPLOS ’25</a:t>
            </a:r>
            <a:r>
              <a:rPr lang="en-CN" sz="2600" dirty="0"/>
              <a:t>], Memstrata [</a:t>
            </a:r>
            <a:r>
              <a:rPr lang="en-CN" sz="2600" i="1" dirty="0"/>
              <a:t>OSDI ’24</a:t>
            </a:r>
            <a:r>
              <a:rPr lang="en-CN" sz="2600" dirty="0"/>
              <a:t>], MTM [</a:t>
            </a:r>
            <a:r>
              <a:rPr lang="en-CN" sz="2600" i="1" dirty="0"/>
              <a:t>EuroSys ’24</a:t>
            </a:r>
            <a:r>
              <a:rPr lang="en-CN" sz="2600" dirty="0"/>
              <a:t>], Pond [</a:t>
            </a:r>
            <a:r>
              <a:rPr lang="en-CN" sz="2600" i="1" dirty="0"/>
              <a:t>ASPLOS ’23</a:t>
            </a:r>
            <a:r>
              <a:rPr lang="en-CN" sz="2600" dirty="0"/>
              <a:t>], </a:t>
            </a:r>
            <a:r>
              <a:rPr lang="en-US" sz="2600" dirty="0"/>
              <a:t>Aggregate VM</a:t>
            </a:r>
            <a:r>
              <a:rPr lang="en-CN" sz="2600" dirty="0"/>
              <a:t> [</a:t>
            </a:r>
            <a:r>
              <a:rPr lang="en-CN" sz="2600" i="1" dirty="0"/>
              <a:t>EuroSys ’23</a:t>
            </a:r>
            <a:r>
              <a:rPr lang="en-CN" sz="2600" dirty="0"/>
              <a:t>], TPP [</a:t>
            </a:r>
            <a:r>
              <a:rPr lang="en-CN" sz="2600" i="1" dirty="0"/>
              <a:t>ASPLOS ’23</a:t>
            </a:r>
            <a:r>
              <a:rPr lang="en-CN" sz="2600" dirty="0"/>
              <a:t>], Syrup [</a:t>
            </a:r>
            <a:r>
              <a:rPr lang="en-CN" sz="2600" i="1" dirty="0"/>
              <a:t>SOSP ’21</a:t>
            </a:r>
            <a:r>
              <a:rPr lang="en-CN" sz="2600" dirty="0"/>
              <a:t>], HarvestVM [</a:t>
            </a:r>
            <a:r>
              <a:rPr lang="en-CN" sz="2600" i="1" dirty="0"/>
              <a:t>OSDI ’20</a:t>
            </a:r>
            <a:r>
              <a:rPr lang="en-CN" sz="2600" dirty="0"/>
              <a:t>],</a:t>
            </a:r>
          </a:p>
          <a:p>
            <a:r>
              <a:rPr lang="en-CN" sz="2600" dirty="0"/>
              <a:t>AIFM [</a:t>
            </a:r>
            <a:r>
              <a:rPr lang="en-CN" sz="2600" i="1" dirty="0"/>
              <a:t>OSDI ’20</a:t>
            </a:r>
            <a:r>
              <a:rPr lang="en-CN" sz="2600" dirty="0"/>
              <a:t>], </a:t>
            </a:r>
            <a:r>
              <a:rPr lang="en-US" sz="2600" dirty="0"/>
              <a:t>Shenango [</a:t>
            </a:r>
            <a:r>
              <a:rPr lang="en-US" sz="2600" i="1" dirty="0"/>
              <a:t>NSDI ’19</a:t>
            </a:r>
            <a:r>
              <a:rPr lang="en-US" sz="2600" dirty="0"/>
              <a:t>], </a:t>
            </a:r>
            <a:r>
              <a:rPr lang="en-CN" sz="2600" dirty="0"/>
              <a:t> LegoOS [</a:t>
            </a:r>
            <a:r>
              <a:rPr lang="en-CN" sz="2600" i="1" dirty="0"/>
              <a:t>OSDI ’18</a:t>
            </a:r>
            <a:r>
              <a:rPr lang="en-CN" sz="2600" dirty="0"/>
              <a:t>], ...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B2AED4-98CA-B2AB-B22D-A59B22EE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759" y="1836492"/>
            <a:ext cx="784620" cy="17320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CE8749-E16F-4CA2-BCF0-9FC56E00E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546" y="1836492"/>
            <a:ext cx="784620" cy="17320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376598-2A64-73F2-4136-A146C72B4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419" y="1836492"/>
            <a:ext cx="784620" cy="17320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CC86F8-C5FF-31DF-BA74-9C0C573EE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637" y="1836492"/>
            <a:ext cx="784620" cy="17320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6DCC99F-AA75-89ED-1FDB-B901020464CB}"/>
              </a:ext>
            </a:extLst>
          </p:cNvPr>
          <p:cNvGrpSpPr/>
          <p:nvPr/>
        </p:nvGrpSpPr>
        <p:grpSpPr>
          <a:xfrm>
            <a:off x="4879729" y="1851943"/>
            <a:ext cx="1925513" cy="1907644"/>
            <a:chOff x="4879729" y="1851943"/>
            <a:chExt cx="1925513" cy="190764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D374B8C-9363-BBE4-4F49-75617E4A236E}"/>
                </a:ext>
              </a:extLst>
            </p:cNvPr>
            <p:cNvSpPr/>
            <p:nvPr/>
          </p:nvSpPr>
          <p:spPr>
            <a:xfrm>
              <a:off x="5081218" y="2042953"/>
              <a:ext cx="1522535" cy="1509167"/>
            </a:xfrm>
            <a:prstGeom prst="roundRect">
              <a:avLst/>
            </a:prstGeom>
            <a:solidFill>
              <a:srgbClr val="5A5D6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3600" dirty="0"/>
                <a:t>CPU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13CC52F-A2BB-2946-0329-84785C5605AA}"/>
                </a:ext>
              </a:extLst>
            </p:cNvPr>
            <p:cNvCxnSpPr/>
            <p:nvPr/>
          </p:nvCxnSpPr>
          <p:spPr>
            <a:xfrm flipV="1">
              <a:off x="5383823" y="1851943"/>
              <a:ext cx="0" cy="19767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5DC9B1-5955-EBA0-813C-47D1B3347F24}"/>
                </a:ext>
              </a:extLst>
            </p:cNvPr>
            <p:cNvCxnSpPr/>
            <p:nvPr/>
          </p:nvCxnSpPr>
          <p:spPr>
            <a:xfrm flipV="1">
              <a:off x="5698876" y="1854068"/>
              <a:ext cx="0" cy="19767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30C4890-B1E0-E365-D6E5-FA78DF0D214F}"/>
                </a:ext>
              </a:extLst>
            </p:cNvPr>
            <p:cNvCxnSpPr/>
            <p:nvPr/>
          </p:nvCxnSpPr>
          <p:spPr>
            <a:xfrm flipV="1">
              <a:off x="6022732" y="1851943"/>
              <a:ext cx="0" cy="19767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127671A-A7E7-37F7-AF44-C6FA7347EF90}"/>
                </a:ext>
              </a:extLst>
            </p:cNvPr>
            <p:cNvCxnSpPr/>
            <p:nvPr/>
          </p:nvCxnSpPr>
          <p:spPr>
            <a:xfrm flipV="1">
              <a:off x="6307017" y="1851943"/>
              <a:ext cx="0" cy="19767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8FBA1B7-3C34-8583-A700-A99783518719}"/>
                </a:ext>
              </a:extLst>
            </p:cNvPr>
            <p:cNvCxnSpPr/>
            <p:nvPr/>
          </p:nvCxnSpPr>
          <p:spPr>
            <a:xfrm flipV="1">
              <a:off x="5383823" y="3559785"/>
              <a:ext cx="0" cy="19767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29940D4-912F-117C-C319-AEE888E1F5ED}"/>
                </a:ext>
              </a:extLst>
            </p:cNvPr>
            <p:cNvCxnSpPr/>
            <p:nvPr/>
          </p:nvCxnSpPr>
          <p:spPr>
            <a:xfrm flipV="1">
              <a:off x="5698876" y="3561910"/>
              <a:ext cx="0" cy="19767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2DB9650-2E59-2C6C-EA7D-AEE47DB2F847}"/>
                </a:ext>
              </a:extLst>
            </p:cNvPr>
            <p:cNvCxnSpPr/>
            <p:nvPr/>
          </p:nvCxnSpPr>
          <p:spPr>
            <a:xfrm flipV="1">
              <a:off x="6022732" y="3559785"/>
              <a:ext cx="0" cy="19767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2517E0E-0C8C-A2F8-F451-B502DA105B84}"/>
                </a:ext>
              </a:extLst>
            </p:cNvPr>
            <p:cNvCxnSpPr/>
            <p:nvPr/>
          </p:nvCxnSpPr>
          <p:spPr>
            <a:xfrm flipV="1">
              <a:off x="6307017" y="3559785"/>
              <a:ext cx="0" cy="19767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C4B5AC7-B8E4-68B6-8B1A-EE70283AAF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3753" y="2394653"/>
              <a:ext cx="201489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01A1ED-A67A-6F5F-B3F7-D28319C92F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3753" y="2643768"/>
              <a:ext cx="201489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B9F18FE-7F4A-DDF1-F823-706BE2980E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3753" y="3206475"/>
              <a:ext cx="201489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69CB67A-6CF1-6D60-144C-8ECC16B09A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3753" y="2928052"/>
              <a:ext cx="201489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3F88B3D-6B34-A7B1-B6BD-9E28F2D066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9729" y="2394653"/>
              <a:ext cx="201489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5BF1C60-DB8F-0C1F-F840-48383E4BB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9729" y="2643768"/>
              <a:ext cx="201489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7CBC0ED-C0E5-8F6F-D88A-92E50C3669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9729" y="3206475"/>
              <a:ext cx="201489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70A2C9-ADA1-5C94-FD52-B236F33994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9729" y="2928052"/>
              <a:ext cx="201489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884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72221-D2C4-BA6F-C483-CE2497BB5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F465-DE5F-6485-2B5D-C8997506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dirty="0"/>
              <a:t>PCIe Devices Are Underutilized </a:t>
            </a:r>
            <a:r>
              <a:rPr lang="en-CN" b="1" dirty="0"/>
              <a:t>at Peak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3D3764-DC1F-D8F7-39DF-FD1EB2162AA0}"/>
              </a:ext>
            </a:extLst>
          </p:cNvPr>
          <p:cNvSpPr/>
          <p:nvPr/>
        </p:nvSpPr>
        <p:spPr>
          <a:xfrm>
            <a:off x="838200" y="1565030"/>
            <a:ext cx="10515600" cy="4730261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3249C98-39D2-7CC2-EA63-21E860A9F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759" y="1836492"/>
            <a:ext cx="784620" cy="17320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469B3B0-EED5-7DB1-2FBB-348C48791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546" y="1836492"/>
            <a:ext cx="784620" cy="17320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C5A0B73-ECA7-5334-AB14-248309D50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419" y="1836492"/>
            <a:ext cx="784620" cy="17320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30FEC09-C754-6B59-F513-2D6C727AB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637" y="1836492"/>
            <a:ext cx="784620" cy="1732085"/>
          </a:xfrm>
          <a:prstGeom prst="rect">
            <a:avLst/>
          </a:prstGeom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12F9E5F-57D1-B519-7119-BB574D95531E}"/>
              </a:ext>
            </a:extLst>
          </p:cNvPr>
          <p:cNvGrpSpPr/>
          <p:nvPr/>
        </p:nvGrpSpPr>
        <p:grpSpPr>
          <a:xfrm>
            <a:off x="4879729" y="1851943"/>
            <a:ext cx="1925513" cy="1907644"/>
            <a:chOff x="4879729" y="1851943"/>
            <a:chExt cx="1925513" cy="190764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918A4F3-725E-2EDF-98E2-102363E44467}"/>
                </a:ext>
              </a:extLst>
            </p:cNvPr>
            <p:cNvSpPr/>
            <p:nvPr/>
          </p:nvSpPr>
          <p:spPr>
            <a:xfrm>
              <a:off x="5081218" y="2042953"/>
              <a:ext cx="1522535" cy="1509167"/>
            </a:xfrm>
            <a:prstGeom prst="roundRect">
              <a:avLst/>
            </a:prstGeom>
            <a:solidFill>
              <a:srgbClr val="5A5D6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3600" dirty="0"/>
                <a:t>CPU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E4957C-9DB8-5919-5F12-E4029C747904}"/>
                </a:ext>
              </a:extLst>
            </p:cNvPr>
            <p:cNvCxnSpPr/>
            <p:nvPr/>
          </p:nvCxnSpPr>
          <p:spPr>
            <a:xfrm flipV="1">
              <a:off x="5383823" y="1851943"/>
              <a:ext cx="0" cy="19767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0ABEBB-C918-A7AE-142A-2329864570F3}"/>
                </a:ext>
              </a:extLst>
            </p:cNvPr>
            <p:cNvCxnSpPr/>
            <p:nvPr/>
          </p:nvCxnSpPr>
          <p:spPr>
            <a:xfrm flipV="1">
              <a:off x="5698876" y="1854068"/>
              <a:ext cx="0" cy="19767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DCF96A0-4569-7096-211E-246D14CC8012}"/>
                </a:ext>
              </a:extLst>
            </p:cNvPr>
            <p:cNvCxnSpPr/>
            <p:nvPr/>
          </p:nvCxnSpPr>
          <p:spPr>
            <a:xfrm flipV="1">
              <a:off x="6022732" y="1851943"/>
              <a:ext cx="0" cy="19767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C8E9FE5-8779-612F-A128-1A350FBF3814}"/>
                </a:ext>
              </a:extLst>
            </p:cNvPr>
            <p:cNvCxnSpPr/>
            <p:nvPr/>
          </p:nvCxnSpPr>
          <p:spPr>
            <a:xfrm flipV="1">
              <a:off x="6307017" y="1851943"/>
              <a:ext cx="0" cy="19767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8A8FC75-9F82-B7BA-9F5D-DD7E3BB2E302}"/>
                </a:ext>
              </a:extLst>
            </p:cNvPr>
            <p:cNvCxnSpPr/>
            <p:nvPr/>
          </p:nvCxnSpPr>
          <p:spPr>
            <a:xfrm flipV="1">
              <a:off x="5383823" y="3559785"/>
              <a:ext cx="0" cy="19767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195666B-656D-7A92-CA91-3EEAF4270B5D}"/>
                </a:ext>
              </a:extLst>
            </p:cNvPr>
            <p:cNvCxnSpPr/>
            <p:nvPr/>
          </p:nvCxnSpPr>
          <p:spPr>
            <a:xfrm flipV="1">
              <a:off x="5698876" y="3561910"/>
              <a:ext cx="0" cy="19767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8DDEEDA-990C-9813-D74A-632C1D86E37B}"/>
                </a:ext>
              </a:extLst>
            </p:cNvPr>
            <p:cNvCxnSpPr/>
            <p:nvPr/>
          </p:nvCxnSpPr>
          <p:spPr>
            <a:xfrm flipV="1">
              <a:off x="6022732" y="3559785"/>
              <a:ext cx="0" cy="19767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A959D50-04C4-4651-16D9-D1335C8B4056}"/>
                </a:ext>
              </a:extLst>
            </p:cNvPr>
            <p:cNvCxnSpPr/>
            <p:nvPr/>
          </p:nvCxnSpPr>
          <p:spPr>
            <a:xfrm flipV="1">
              <a:off x="6307017" y="3559785"/>
              <a:ext cx="0" cy="19767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97249F4-7810-6DE7-EA0C-71C3CA5ACA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3753" y="2394653"/>
              <a:ext cx="201489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B6F46DD-5B65-DDA9-A0A6-FEAC448B8A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3753" y="2643768"/>
              <a:ext cx="201489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AE431D2-A227-3B6E-A47B-C893D44958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3753" y="3206475"/>
              <a:ext cx="201489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EAF7D1C-EE9C-5E6F-CB8E-27DC677B4F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3753" y="2928052"/>
              <a:ext cx="201489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7564C52-0E62-4578-786D-50A89C731D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9729" y="2394653"/>
              <a:ext cx="201489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D320FD4-6CB5-6F53-2D79-2CD2E65C11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9729" y="2643768"/>
              <a:ext cx="201489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F084210-ACE4-3C53-F332-7D0DEC3EC2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9729" y="3206475"/>
              <a:ext cx="201489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B9D7AFA-34C9-A71D-F64D-282FCFEFE1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9729" y="2928052"/>
              <a:ext cx="201489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AE0F38A-7A11-6D2F-6599-63C5EEFE8192}"/>
              </a:ext>
            </a:extLst>
          </p:cNvPr>
          <p:cNvGrpSpPr/>
          <p:nvPr/>
        </p:nvGrpSpPr>
        <p:grpSpPr>
          <a:xfrm>
            <a:off x="4051340" y="3921207"/>
            <a:ext cx="1468080" cy="976958"/>
            <a:chOff x="3613567" y="3931303"/>
            <a:chExt cx="2031023" cy="115179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A54A6A1-6000-C3D6-50E9-B932AC9D3908}"/>
                </a:ext>
              </a:extLst>
            </p:cNvPr>
            <p:cNvCxnSpPr>
              <a:cxnSpLocks/>
            </p:cNvCxnSpPr>
            <p:nvPr/>
          </p:nvCxnSpPr>
          <p:spPr>
            <a:xfrm>
              <a:off x="3613567" y="3948887"/>
              <a:ext cx="2373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F1AC5D7-4138-C415-4BEE-D3889860B27C}"/>
                </a:ext>
              </a:extLst>
            </p:cNvPr>
            <p:cNvCxnSpPr>
              <a:cxnSpLocks/>
            </p:cNvCxnSpPr>
            <p:nvPr/>
          </p:nvCxnSpPr>
          <p:spPr>
            <a:xfrm>
              <a:off x="3850959" y="3931303"/>
              <a:ext cx="0" cy="11517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D98CC9F-32BA-DB52-3816-78E4183149F1}"/>
                </a:ext>
              </a:extLst>
            </p:cNvPr>
            <p:cNvSpPr/>
            <p:nvPr/>
          </p:nvSpPr>
          <p:spPr>
            <a:xfrm>
              <a:off x="3850959" y="4111549"/>
              <a:ext cx="1793631" cy="898642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BE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F685596-DE1A-EBCA-BB0E-2D373F34A46C}"/>
                </a:ext>
              </a:extLst>
            </p:cNvPr>
            <p:cNvSpPr txBox="1"/>
            <p:nvPr/>
          </p:nvSpPr>
          <p:spPr>
            <a:xfrm>
              <a:off x="4079885" y="4058156"/>
              <a:ext cx="10358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4000" dirty="0"/>
                <a:t>NIC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853E38-22F0-3744-9FD0-18C5B85B4868}"/>
              </a:ext>
            </a:extLst>
          </p:cNvPr>
          <p:cNvGrpSpPr/>
          <p:nvPr/>
        </p:nvGrpSpPr>
        <p:grpSpPr>
          <a:xfrm>
            <a:off x="6073008" y="3896009"/>
            <a:ext cx="1514747" cy="976962"/>
            <a:chOff x="5952944" y="3923797"/>
            <a:chExt cx="2031023" cy="115179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6521367-5D37-C980-0A5B-CEBB855572B4}"/>
                </a:ext>
              </a:extLst>
            </p:cNvPr>
            <p:cNvGrpSpPr/>
            <p:nvPr/>
          </p:nvGrpSpPr>
          <p:grpSpPr>
            <a:xfrm>
              <a:off x="5952944" y="3923797"/>
              <a:ext cx="2031023" cy="1151791"/>
              <a:chOff x="2804746" y="4255478"/>
              <a:chExt cx="2031023" cy="1151791"/>
            </a:xfrm>
            <a:solidFill>
              <a:srgbClr val="FFC000"/>
            </a:solidFill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CC42E59-FAA9-396F-43EB-D70DFB6528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4746" y="4273062"/>
                <a:ext cx="2373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C93AC81-65AA-C0DB-BB22-34DB890206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138" y="4255478"/>
                <a:ext cx="0" cy="115179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8D2F310-6248-455C-8704-0CD3F0985775}"/>
                  </a:ext>
                </a:extLst>
              </p:cNvPr>
              <p:cNvSpPr/>
              <p:nvPr/>
            </p:nvSpPr>
            <p:spPr>
              <a:xfrm>
                <a:off x="3042138" y="4435724"/>
                <a:ext cx="1793631" cy="898642"/>
              </a:xfrm>
              <a:custGeom>
                <a:avLst/>
                <a:gdLst>
                  <a:gd name="connsiteX0" fmla="*/ 0 w 1793631"/>
                  <a:gd name="connsiteY0" fmla="*/ 0 h 852854"/>
                  <a:gd name="connsiteX1" fmla="*/ 1793631 w 1793631"/>
                  <a:gd name="connsiteY1" fmla="*/ 8793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  <a:gd name="connsiteX0" fmla="*/ 0 w 1793631"/>
                  <a:gd name="connsiteY0" fmla="*/ 0 h 852854"/>
                  <a:gd name="connsiteX1" fmla="*/ 1793631 w 1793631"/>
                  <a:gd name="connsiteY1" fmla="*/ 448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31" h="852854">
                    <a:moveTo>
                      <a:pt x="0" y="0"/>
                    </a:moveTo>
                    <a:lnTo>
                      <a:pt x="1793631" y="448"/>
                    </a:lnTo>
                    <a:lnTo>
                      <a:pt x="1793631" y="694593"/>
                    </a:lnTo>
                    <a:lnTo>
                      <a:pt x="1195754" y="694593"/>
                    </a:lnTo>
                    <a:lnTo>
                      <a:pt x="1195754" y="852854"/>
                    </a:lnTo>
                    <a:lnTo>
                      <a:pt x="606669" y="852854"/>
                    </a:lnTo>
                    <a:lnTo>
                      <a:pt x="606669" y="685800"/>
                    </a:lnTo>
                    <a:lnTo>
                      <a:pt x="0" y="685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D2CDD18-BFC5-428D-558C-BF4D303C1D41}"/>
                </a:ext>
              </a:extLst>
            </p:cNvPr>
            <p:cNvSpPr txBox="1"/>
            <p:nvPr/>
          </p:nvSpPr>
          <p:spPr>
            <a:xfrm>
              <a:off x="6363371" y="4039846"/>
              <a:ext cx="11176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4000" dirty="0"/>
                <a:t>SSD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CA4CA925-8FE3-A3C9-EEE8-B1C661394CC3}"/>
              </a:ext>
            </a:extLst>
          </p:cNvPr>
          <p:cNvSpPr txBox="1"/>
          <p:nvPr/>
        </p:nvSpPr>
        <p:spPr>
          <a:xfrm>
            <a:off x="3999046" y="5175996"/>
            <a:ext cx="1750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15% Used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3EE8BF8-D54B-1A0D-5D40-197E89DA1BDF}"/>
              </a:ext>
            </a:extLst>
          </p:cNvPr>
          <p:cNvSpPr txBox="1"/>
          <p:nvPr/>
        </p:nvSpPr>
        <p:spPr>
          <a:xfrm>
            <a:off x="6033018" y="5180080"/>
            <a:ext cx="1789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46% Used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1486765-BCB1-4621-4BA0-8BEE1F4F414A}"/>
              </a:ext>
            </a:extLst>
          </p:cNvPr>
          <p:cNvSpPr txBox="1"/>
          <p:nvPr/>
        </p:nvSpPr>
        <p:spPr>
          <a:xfrm>
            <a:off x="-39824" y="6419184"/>
            <a:ext cx="9123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Reidys et al., Coach: Exploiting Temporal Patterns for All-Resource Oversubscription in Cloud Platforms, ASPLOS ‘25</a:t>
            </a:r>
            <a:endParaRPr lang="en-CN" sz="14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7BA73AE-B55E-5005-700B-26C1CE299FB2}"/>
              </a:ext>
            </a:extLst>
          </p:cNvPr>
          <p:cNvSpPr/>
          <p:nvPr/>
        </p:nvSpPr>
        <p:spPr>
          <a:xfrm>
            <a:off x="4098394" y="4964204"/>
            <a:ext cx="1562670" cy="23171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BC67539-2096-AD18-4803-9D679C7B5D65}"/>
              </a:ext>
            </a:extLst>
          </p:cNvPr>
          <p:cNvSpPr/>
          <p:nvPr/>
        </p:nvSpPr>
        <p:spPr>
          <a:xfrm>
            <a:off x="6187203" y="4964017"/>
            <a:ext cx="1481288" cy="23305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F2B6A13-0A8D-5CC5-C4F0-6A803546398B}"/>
              </a:ext>
            </a:extLst>
          </p:cNvPr>
          <p:cNvSpPr/>
          <p:nvPr/>
        </p:nvSpPr>
        <p:spPr>
          <a:xfrm>
            <a:off x="4112946" y="4980474"/>
            <a:ext cx="264312" cy="211979"/>
          </a:xfrm>
          <a:prstGeom prst="rect">
            <a:avLst/>
          </a:prstGeom>
          <a:solidFill>
            <a:srgbClr val="629BE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F6A00A5-0697-269C-865F-41B2F9E7D9C6}"/>
              </a:ext>
            </a:extLst>
          </p:cNvPr>
          <p:cNvSpPr/>
          <p:nvPr/>
        </p:nvSpPr>
        <p:spPr>
          <a:xfrm>
            <a:off x="6197706" y="4977315"/>
            <a:ext cx="660637" cy="204081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37" name="Slide Number Placeholder 136">
            <a:extLst>
              <a:ext uri="{FF2B5EF4-FFF2-40B4-BE49-F238E27FC236}">
                <a16:creationId xmlns:a16="http://schemas.microsoft.com/office/drawing/2014/main" id="{52B1FAAE-028E-5B28-47CE-928D0A66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DB3C-AEE1-5547-B414-BA537C1088FE}" type="slidenum">
              <a:rPr lang="en-CN" smtClean="0"/>
              <a:t>4</a:t>
            </a:fld>
            <a:endParaRPr lang="en-C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AC3339-5CB5-197F-75C7-31B5897DDA1B}"/>
              </a:ext>
            </a:extLst>
          </p:cNvPr>
          <p:cNvSpPr txBox="1"/>
          <p:nvPr/>
        </p:nvSpPr>
        <p:spPr>
          <a:xfrm>
            <a:off x="3349039" y="5771002"/>
            <a:ext cx="521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C00000"/>
                </a:solidFill>
              </a:rPr>
              <a:t>20-40%</a:t>
            </a:r>
            <a:r>
              <a:rPr lang="en-CN" sz="2400" dirty="0">
                <a:solidFill>
                  <a:srgbClr val="C00000"/>
                </a:solidFill>
              </a:rPr>
              <a:t> of CapEx, </a:t>
            </a:r>
            <a:r>
              <a:rPr lang="en-CN" sz="2400" b="1" dirty="0">
                <a:solidFill>
                  <a:srgbClr val="C00000"/>
                </a:solidFill>
              </a:rPr>
              <a:t>26% </a:t>
            </a:r>
            <a:r>
              <a:rPr lang="en-CN" sz="2400" dirty="0">
                <a:solidFill>
                  <a:srgbClr val="C00000"/>
                </a:solidFill>
              </a:rPr>
              <a:t>of OpEx/Power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BD6A73-1145-BE14-D28B-49772615E1FF}"/>
              </a:ext>
            </a:extLst>
          </p:cNvPr>
          <p:cNvSpPr txBox="1"/>
          <p:nvPr/>
        </p:nvSpPr>
        <p:spPr>
          <a:xfrm>
            <a:off x="-39824" y="6612109"/>
            <a:ext cx="5120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Wang et al., Designing Cloud Servers for Lower Carbon, ISCA ‘24</a:t>
            </a:r>
            <a:endParaRPr lang="en-CN" sz="1400" dirty="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861862FB-FE7C-EF47-3678-9DB86B6D8840}"/>
              </a:ext>
            </a:extLst>
          </p:cNvPr>
          <p:cNvSpPr/>
          <p:nvPr/>
        </p:nvSpPr>
        <p:spPr>
          <a:xfrm rot="16200000">
            <a:off x="5804126" y="3735669"/>
            <a:ext cx="192990" cy="403451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DD040E-B4F6-773C-D4FB-FD1BF581E2E2}"/>
              </a:ext>
            </a:extLst>
          </p:cNvPr>
          <p:cNvGrpSpPr/>
          <p:nvPr/>
        </p:nvGrpSpPr>
        <p:grpSpPr>
          <a:xfrm>
            <a:off x="8164376" y="3885847"/>
            <a:ext cx="1514748" cy="976962"/>
            <a:chOff x="5952944" y="3923797"/>
            <a:chExt cx="2031023" cy="115179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57D3E44-1699-C680-17C3-B94784162F80}"/>
                </a:ext>
              </a:extLst>
            </p:cNvPr>
            <p:cNvGrpSpPr/>
            <p:nvPr/>
          </p:nvGrpSpPr>
          <p:grpSpPr>
            <a:xfrm>
              <a:off x="5952944" y="3923797"/>
              <a:ext cx="2031023" cy="1151791"/>
              <a:chOff x="2804746" y="4255478"/>
              <a:chExt cx="2031023" cy="1151791"/>
            </a:xfrm>
            <a:solidFill>
              <a:srgbClr val="FFC000"/>
            </a:solidFill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DAA6483-60B9-6515-F4A4-45F2A55714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4746" y="4273062"/>
                <a:ext cx="2373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7447309-B806-955A-9BBA-67FF15C460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138" y="4255478"/>
                <a:ext cx="0" cy="115179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338E6F77-7C3C-0A60-F1F1-E1EB2E888E74}"/>
                  </a:ext>
                </a:extLst>
              </p:cNvPr>
              <p:cNvSpPr/>
              <p:nvPr/>
            </p:nvSpPr>
            <p:spPr>
              <a:xfrm>
                <a:off x="3042138" y="4435723"/>
                <a:ext cx="1793631" cy="898642"/>
              </a:xfrm>
              <a:custGeom>
                <a:avLst/>
                <a:gdLst>
                  <a:gd name="connsiteX0" fmla="*/ 0 w 1793631"/>
                  <a:gd name="connsiteY0" fmla="*/ 0 h 852854"/>
                  <a:gd name="connsiteX1" fmla="*/ 1793631 w 1793631"/>
                  <a:gd name="connsiteY1" fmla="*/ 8793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  <a:gd name="connsiteX0" fmla="*/ 0 w 1793631"/>
                  <a:gd name="connsiteY0" fmla="*/ 0 h 852854"/>
                  <a:gd name="connsiteX1" fmla="*/ 1793631 w 1793631"/>
                  <a:gd name="connsiteY1" fmla="*/ 448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31" h="852854">
                    <a:moveTo>
                      <a:pt x="0" y="0"/>
                    </a:moveTo>
                    <a:lnTo>
                      <a:pt x="1793631" y="448"/>
                    </a:lnTo>
                    <a:lnTo>
                      <a:pt x="1793631" y="694593"/>
                    </a:lnTo>
                    <a:lnTo>
                      <a:pt x="1195754" y="694593"/>
                    </a:lnTo>
                    <a:lnTo>
                      <a:pt x="1195754" y="852854"/>
                    </a:lnTo>
                    <a:lnTo>
                      <a:pt x="606669" y="852854"/>
                    </a:lnTo>
                    <a:lnTo>
                      <a:pt x="606669" y="685800"/>
                    </a:lnTo>
                    <a:lnTo>
                      <a:pt x="0" y="685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180511-B7A4-6D3C-581B-D58A55D23D6D}"/>
                </a:ext>
              </a:extLst>
            </p:cNvPr>
            <p:cNvSpPr txBox="1"/>
            <p:nvPr/>
          </p:nvSpPr>
          <p:spPr>
            <a:xfrm>
              <a:off x="6335736" y="4000767"/>
              <a:ext cx="1502832" cy="616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800" dirty="0"/>
                <a:t>Smart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290197E-864F-20B7-32FD-33D8C6A3D954}"/>
              </a:ext>
            </a:extLst>
          </p:cNvPr>
          <p:cNvSpPr/>
          <p:nvPr/>
        </p:nvSpPr>
        <p:spPr>
          <a:xfrm>
            <a:off x="8269630" y="4960859"/>
            <a:ext cx="1481288" cy="233051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B84151-B454-F199-BF68-3A1B55DD638B}"/>
              </a:ext>
            </a:extLst>
          </p:cNvPr>
          <p:cNvGrpSpPr/>
          <p:nvPr/>
        </p:nvGrpSpPr>
        <p:grpSpPr>
          <a:xfrm>
            <a:off x="1936416" y="3915371"/>
            <a:ext cx="1514748" cy="976962"/>
            <a:chOff x="5952944" y="3923797"/>
            <a:chExt cx="2031023" cy="115179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535068-72A9-A4FB-45A5-BCD3E591A2A0}"/>
                </a:ext>
              </a:extLst>
            </p:cNvPr>
            <p:cNvGrpSpPr/>
            <p:nvPr/>
          </p:nvGrpSpPr>
          <p:grpSpPr>
            <a:xfrm>
              <a:off x="5952944" y="3923797"/>
              <a:ext cx="2031023" cy="1151791"/>
              <a:chOff x="2804746" y="4255478"/>
              <a:chExt cx="2031023" cy="1151791"/>
            </a:xfrm>
            <a:solidFill>
              <a:srgbClr val="FFC000"/>
            </a:solidFill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E50453C-822F-605F-A8E9-5BC761B796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4746" y="4273062"/>
                <a:ext cx="2373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5890104-76A4-0F9B-5CA3-11F6BBAA67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138" y="4255478"/>
                <a:ext cx="0" cy="115179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6EB7F9A6-E88B-7063-4448-6405DA67C08A}"/>
                  </a:ext>
                </a:extLst>
              </p:cNvPr>
              <p:cNvSpPr/>
              <p:nvPr/>
            </p:nvSpPr>
            <p:spPr>
              <a:xfrm>
                <a:off x="3042138" y="4435723"/>
                <a:ext cx="1793631" cy="898642"/>
              </a:xfrm>
              <a:custGeom>
                <a:avLst/>
                <a:gdLst>
                  <a:gd name="connsiteX0" fmla="*/ 0 w 1793631"/>
                  <a:gd name="connsiteY0" fmla="*/ 0 h 852854"/>
                  <a:gd name="connsiteX1" fmla="*/ 1793631 w 1793631"/>
                  <a:gd name="connsiteY1" fmla="*/ 8793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  <a:gd name="connsiteX0" fmla="*/ 0 w 1793631"/>
                  <a:gd name="connsiteY0" fmla="*/ 0 h 852854"/>
                  <a:gd name="connsiteX1" fmla="*/ 1793631 w 1793631"/>
                  <a:gd name="connsiteY1" fmla="*/ 448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31" h="852854">
                    <a:moveTo>
                      <a:pt x="0" y="0"/>
                    </a:moveTo>
                    <a:lnTo>
                      <a:pt x="1793631" y="448"/>
                    </a:lnTo>
                    <a:lnTo>
                      <a:pt x="1793631" y="694593"/>
                    </a:lnTo>
                    <a:lnTo>
                      <a:pt x="1195754" y="694593"/>
                    </a:lnTo>
                    <a:lnTo>
                      <a:pt x="1195754" y="852854"/>
                    </a:lnTo>
                    <a:lnTo>
                      <a:pt x="606669" y="852854"/>
                    </a:lnTo>
                    <a:lnTo>
                      <a:pt x="606669" y="685800"/>
                    </a:lnTo>
                    <a:lnTo>
                      <a:pt x="0" y="685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7E50A3-7061-58CD-C7AD-4EE9A24217F5}"/>
                </a:ext>
              </a:extLst>
            </p:cNvPr>
            <p:cNvSpPr txBox="1"/>
            <p:nvPr/>
          </p:nvSpPr>
          <p:spPr>
            <a:xfrm>
              <a:off x="6239127" y="4083888"/>
              <a:ext cx="1723441" cy="761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3600" dirty="0"/>
                <a:t>FPGA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9DB51BA-B47A-4185-9CA2-A00DAAA22270}"/>
              </a:ext>
            </a:extLst>
          </p:cNvPr>
          <p:cNvSpPr/>
          <p:nvPr/>
        </p:nvSpPr>
        <p:spPr>
          <a:xfrm>
            <a:off x="2041670" y="4990383"/>
            <a:ext cx="1481288" cy="233051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869905-CCD5-487F-666A-6476649E0C1D}"/>
              </a:ext>
            </a:extLst>
          </p:cNvPr>
          <p:cNvSpPr txBox="1"/>
          <p:nvPr/>
        </p:nvSpPr>
        <p:spPr>
          <a:xfrm>
            <a:off x="8631530" y="4239824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SSD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6302FF-34B3-0A75-3B69-FC968CE34A5E}"/>
              </a:ext>
            </a:extLst>
          </p:cNvPr>
          <p:cNvSpPr txBox="1">
            <a:spLocks/>
          </p:cNvSpPr>
          <p:nvPr/>
        </p:nvSpPr>
        <p:spPr>
          <a:xfrm>
            <a:off x="839876" y="672865"/>
            <a:ext cx="10515600" cy="7420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N" dirty="0"/>
              <a:t>Main Problem: Improve PCIe Utilization</a:t>
            </a:r>
          </a:p>
        </p:txBody>
      </p:sp>
    </p:spTree>
    <p:extLst>
      <p:ext uri="{BB962C8B-B14F-4D97-AF65-F5344CB8AC3E}">
        <p14:creationId xmlns:p14="http://schemas.microsoft.com/office/powerpoint/2010/main" val="38465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3" grpId="0"/>
      <p:bldP spid="84" grpId="0"/>
      <p:bldP spid="87" grpId="0" animBg="1"/>
      <p:bldP spid="88" grpId="0" animBg="1"/>
      <p:bldP spid="90" grpId="0" animBg="1"/>
      <p:bldP spid="92" grpId="0" animBg="1"/>
      <p:bldP spid="9" grpId="0"/>
      <p:bldP spid="12" grpId="0" animBg="1"/>
      <p:bldP spid="19" grpId="1" animBg="1"/>
      <p:bldP spid="26" grpId="1" animBg="1"/>
      <p:bldP spid="27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D1CB-EAAD-4C6A-60D9-D3A4C0560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dirty="0"/>
              <a:t>Overprovisioning Causes Low Utilization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95822A8-FA8F-D287-FA16-C9AA1DC494CE}"/>
              </a:ext>
            </a:extLst>
          </p:cNvPr>
          <p:cNvSpPr/>
          <p:nvPr/>
        </p:nvSpPr>
        <p:spPr>
          <a:xfrm>
            <a:off x="1189891" y="1972042"/>
            <a:ext cx="4402016" cy="2538412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A9EC5D-62B8-15D0-634E-F0C5FF6705A9}"/>
              </a:ext>
            </a:extLst>
          </p:cNvPr>
          <p:cNvCxnSpPr>
            <a:cxnSpLocks/>
          </p:cNvCxnSpPr>
          <p:nvPr/>
        </p:nvCxnSpPr>
        <p:spPr>
          <a:xfrm>
            <a:off x="2135690" y="3233741"/>
            <a:ext cx="1106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A9B451-6E71-C6BE-A184-E3315D17CAB0}"/>
              </a:ext>
            </a:extLst>
          </p:cNvPr>
          <p:cNvCxnSpPr>
            <a:cxnSpLocks/>
          </p:cNvCxnSpPr>
          <p:nvPr/>
        </p:nvCxnSpPr>
        <p:spPr>
          <a:xfrm>
            <a:off x="2228771" y="3223058"/>
            <a:ext cx="0" cy="6997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84385B03-8019-5103-D41E-13BE76D37AAD}"/>
              </a:ext>
            </a:extLst>
          </p:cNvPr>
          <p:cNvSpPr/>
          <p:nvPr/>
        </p:nvSpPr>
        <p:spPr>
          <a:xfrm>
            <a:off x="2228771" y="3332565"/>
            <a:ext cx="836137" cy="545965"/>
          </a:xfrm>
          <a:custGeom>
            <a:avLst/>
            <a:gdLst>
              <a:gd name="connsiteX0" fmla="*/ 0 w 1793631"/>
              <a:gd name="connsiteY0" fmla="*/ 0 h 852854"/>
              <a:gd name="connsiteX1" fmla="*/ 1793631 w 1793631"/>
              <a:gd name="connsiteY1" fmla="*/ 8793 h 852854"/>
              <a:gd name="connsiteX2" fmla="*/ 1793631 w 1793631"/>
              <a:gd name="connsiteY2" fmla="*/ 694593 h 852854"/>
              <a:gd name="connsiteX3" fmla="*/ 1195754 w 1793631"/>
              <a:gd name="connsiteY3" fmla="*/ 694593 h 852854"/>
              <a:gd name="connsiteX4" fmla="*/ 1195754 w 1793631"/>
              <a:gd name="connsiteY4" fmla="*/ 852854 h 852854"/>
              <a:gd name="connsiteX5" fmla="*/ 606669 w 1793631"/>
              <a:gd name="connsiteY5" fmla="*/ 852854 h 852854"/>
              <a:gd name="connsiteX6" fmla="*/ 606669 w 1793631"/>
              <a:gd name="connsiteY6" fmla="*/ 685800 h 852854"/>
              <a:gd name="connsiteX7" fmla="*/ 0 w 1793631"/>
              <a:gd name="connsiteY7" fmla="*/ 685800 h 852854"/>
              <a:gd name="connsiteX8" fmla="*/ 0 w 1793631"/>
              <a:gd name="connsiteY8" fmla="*/ 0 h 852854"/>
              <a:gd name="connsiteX0" fmla="*/ 0 w 1793631"/>
              <a:gd name="connsiteY0" fmla="*/ 0 h 852854"/>
              <a:gd name="connsiteX1" fmla="*/ 1793631 w 1793631"/>
              <a:gd name="connsiteY1" fmla="*/ 448 h 852854"/>
              <a:gd name="connsiteX2" fmla="*/ 1793631 w 1793631"/>
              <a:gd name="connsiteY2" fmla="*/ 694593 h 852854"/>
              <a:gd name="connsiteX3" fmla="*/ 1195754 w 1793631"/>
              <a:gd name="connsiteY3" fmla="*/ 694593 h 852854"/>
              <a:gd name="connsiteX4" fmla="*/ 1195754 w 1793631"/>
              <a:gd name="connsiteY4" fmla="*/ 852854 h 852854"/>
              <a:gd name="connsiteX5" fmla="*/ 606669 w 1793631"/>
              <a:gd name="connsiteY5" fmla="*/ 852854 h 852854"/>
              <a:gd name="connsiteX6" fmla="*/ 606669 w 1793631"/>
              <a:gd name="connsiteY6" fmla="*/ 685800 h 852854"/>
              <a:gd name="connsiteX7" fmla="*/ 0 w 1793631"/>
              <a:gd name="connsiteY7" fmla="*/ 685800 h 852854"/>
              <a:gd name="connsiteX8" fmla="*/ 0 w 1793631"/>
              <a:gd name="connsiteY8" fmla="*/ 0 h 85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3631" h="852854">
                <a:moveTo>
                  <a:pt x="0" y="0"/>
                </a:moveTo>
                <a:lnTo>
                  <a:pt x="1793631" y="448"/>
                </a:lnTo>
                <a:lnTo>
                  <a:pt x="1793631" y="694593"/>
                </a:lnTo>
                <a:lnTo>
                  <a:pt x="1195754" y="694593"/>
                </a:lnTo>
                <a:lnTo>
                  <a:pt x="1195754" y="852854"/>
                </a:lnTo>
                <a:lnTo>
                  <a:pt x="606669" y="852854"/>
                </a:lnTo>
                <a:lnTo>
                  <a:pt x="60666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629BE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666514-98CB-218D-7416-F496DC429EBA}"/>
              </a:ext>
            </a:extLst>
          </p:cNvPr>
          <p:cNvGrpSpPr/>
          <p:nvPr/>
        </p:nvGrpSpPr>
        <p:grpSpPr>
          <a:xfrm>
            <a:off x="3546404" y="3229585"/>
            <a:ext cx="929218" cy="699765"/>
            <a:chOff x="2842466" y="4255478"/>
            <a:chExt cx="1993303" cy="1151791"/>
          </a:xfrm>
          <a:solidFill>
            <a:srgbClr val="FFC000"/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69B5BF4-33D0-899F-755C-8C3DD8358F3F}"/>
                </a:ext>
              </a:extLst>
            </p:cNvPr>
            <p:cNvCxnSpPr>
              <a:cxnSpLocks/>
            </p:cNvCxnSpPr>
            <p:nvPr/>
          </p:nvCxnSpPr>
          <p:spPr>
            <a:xfrm>
              <a:off x="2842466" y="4273062"/>
              <a:ext cx="2373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CD71BF-8B53-C985-5175-5C38ACAAE122}"/>
                </a:ext>
              </a:extLst>
            </p:cNvPr>
            <p:cNvCxnSpPr>
              <a:cxnSpLocks/>
            </p:cNvCxnSpPr>
            <p:nvPr/>
          </p:nvCxnSpPr>
          <p:spPr>
            <a:xfrm>
              <a:off x="3042138" y="4255478"/>
              <a:ext cx="0" cy="1151791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EB4EA0B-160D-4E87-1725-B1EAD67E5438}"/>
                </a:ext>
              </a:extLst>
            </p:cNvPr>
            <p:cNvSpPr/>
            <p:nvPr/>
          </p:nvSpPr>
          <p:spPr>
            <a:xfrm>
              <a:off x="3042138" y="4435724"/>
              <a:ext cx="1793631" cy="898642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2CD1BC7-638C-4FEF-1D45-C15AF23DDF5F}"/>
              </a:ext>
            </a:extLst>
          </p:cNvPr>
          <p:cNvGrpSpPr/>
          <p:nvPr/>
        </p:nvGrpSpPr>
        <p:grpSpPr>
          <a:xfrm>
            <a:off x="1799521" y="2115766"/>
            <a:ext cx="3098049" cy="970603"/>
            <a:chOff x="807243" y="1859637"/>
            <a:chExt cx="3098049" cy="116836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F559CDC-296B-9A8E-7757-FF2BC7C8909E}"/>
                </a:ext>
              </a:extLst>
            </p:cNvPr>
            <p:cNvSpPr/>
            <p:nvPr/>
          </p:nvSpPr>
          <p:spPr>
            <a:xfrm>
              <a:off x="1980500" y="1985071"/>
              <a:ext cx="709760" cy="916887"/>
            </a:xfrm>
            <a:prstGeom prst="roundRect">
              <a:avLst/>
            </a:prstGeom>
            <a:solidFill>
              <a:srgbClr val="5A5D6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223475-0278-1ADD-4971-792516078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8975" y="1859637"/>
              <a:ext cx="365766" cy="105231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30FA77C-2843-A3DC-4031-F690B5F9E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9526" y="1859637"/>
              <a:ext cx="365766" cy="105231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4C47B7-D031-1D0A-604B-4CCE26724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243" y="1859637"/>
              <a:ext cx="365766" cy="105231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AE7FBEA-0C51-72BE-7A6F-86EF06EAF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131" y="1859637"/>
              <a:ext cx="365766" cy="1052319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92817D-C845-1E05-B7AE-AE0323E1E1AD}"/>
                </a:ext>
              </a:extLst>
            </p:cNvPr>
            <p:cNvCxnSpPr/>
            <p:nvPr/>
          </p:nvCxnSpPr>
          <p:spPr>
            <a:xfrm flipV="1">
              <a:off x="2121565" y="186902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3B1DE8-587D-6AC3-903B-0139C2D9D5C1}"/>
                </a:ext>
              </a:extLst>
            </p:cNvPr>
            <p:cNvCxnSpPr/>
            <p:nvPr/>
          </p:nvCxnSpPr>
          <p:spPr>
            <a:xfrm flipV="1">
              <a:off x="2268434" y="1870315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035B69F-D08A-9085-837A-8ABDADB0DC9B}"/>
                </a:ext>
              </a:extLst>
            </p:cNvPr>
            <p:cNvCxnSpPr/>
            <p:nvPr/>
          </p:nvCxnSpPr>
          <p:spPr>
            <a:xfrm flipV="1">
              <a:off x="2419406" y="186902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ED6D5A-56E6-29F9-E767-1BD8F8E78E6B}"/>
                </a:ext>
              </a:extLst>
            </p:cNvPr>
            <p:cNvCxnSpPr/>
            <p:nvPr/>
          </p:nvCxnSpPr>
          <p:spPr>
            <a:xfrm flipV="1">
              <a:off x="2551931" y="186902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21202E3-1FF4-60DF-31EC-4278F9A469BC}"/>
                </a:ext>
              </a:extLst>
            </p:cNvPr>
            <p:cNvCxnSpPr/>
            <p:nvPr/>
          </p:nvCxnSpPr>
          <p:spPr>
            <a:xfrm flipV="1">
              <a:off x="2121565" y="290661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88949AD-CD20-E241-B771-2BF4CD537149}"/>
                </a:ext>
              </a:extLst>
            </p:cNvPr>
            <p:cNvCxnSpPr/>
            <p:nvPr/>
          </p:nvCxnSpPr>
          <p:spPr>
            <a:xfrm flipV="1">
              <a:off x="2268434" y="2907905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2482B1A-D3B7-FE67-E46B-84920B656DE1}"/>
                </a:ext>
              </a:extLst>
            </p:cNvPr>
            <p:cNvCxnSpPr/>
            <p:nvPr/>
          </p:nvCxnSpPr>
          <p:spPr>
            <a:xfrm flipV="1">
              <a:off x="2419406" y="290661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AB54E49-9545-038A-E97D-50BD3C760E6F}"/>
                </a:ext>
              </a:extLst>
            </p:cNvPr>
            <p:cNvCxnSpPr/>
            <p:nvPr/>
          </p:nvCxnSpPr>
          <p:spPr>
            <a:xfrm flipV="1">
              <a:off x="2551931" y="290661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77B1E9-9E8F-4001-BDDE-E8CDA13387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198744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2AB765C-700D-8860-B3A1-630A98A266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35009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8F3603E-EC7E-C2C3-D565-EA68C7BA74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69196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43FAB27-9EE9-D9FE-1D3D-5513EDA28E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522808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1C72CD6-B74A-DDDD-D96D-DC2D34C40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198744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FE55925-6111-B326-9E46-BFFB9A6CDF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35009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D7B1D9B-018C-BB74-4AA3-922E8C6D8B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69196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7EF950C-7E5C-FE1E-6DC1-CCCC2CCE73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522808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9909174-71EC-A07F-962B-03AF00B162BD}"/>
              </a:ext>
            </a:extLst>
          </p:cNvPr>
          <p:cNvSpPr txBox="1"/>
          <p:nvPr/>
        </p:nvSpPr>
        <p:spPr>
          <a:xfrm>
            <a:off x="2215486" y="3263657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NIC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7AE5AE-C408-6AA4-85AA-417046156631}"/>
              </a:ext>
            </a:extLst>
          </p:cNvPr>
          <p:cNvSpPr txBox="1"/>
          <p:nvPr/>
        </p:nvSpPr>
        <p:spPr>
          <a:xfrm>
            <a:off x="3605385" y="3272016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SSD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B3711B6-8B35-E137-AC05-56D4893E9CD3}"/>
              </a:ext>
            </a:extLst>
          </p:cNvPr>
          <p:cNvSpPr/>
          <p:nvPr/>
        </p:nvSpPr>
        <p:spPr>
          <a:xfrm>
            <a:off x="2228771" y="4057516"/>
            <a:ext cx="836135" cy="20757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7BF747A-FE94-B354-B8A2-B11890384FFC}"/>
              </a:ext>
            </a:extLst>
          </p:cNvPr>
          <p:cNvSpPr/>
          <p:nvPr/>
        </p:nvSpPr>
        <p:spPr>
          <a:xfrm>
            <a:off x="3635843" y="4075869"/>
            <a:ext cx="836135" cy="20757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FC8ACC-1FEF-E488-F877-8366E6F852E8}"/>
              </a:ext>
            </a:extLst>
          </p:cNvPr>
          <p:cNvSpPr/>
          <p:nvPr/>
        </p:nvSpPr>
        <p:spPr>
          <a:xfrm>
            <a:off x="2239700" y="4079011"/>
            <a:ext cx="172800" cy="169200"/>
          </a:xfrm>
          <a:prstGeom prst="rect">
            <a:avLst/>
          </a:prstGeom>
          <a:solidFill>
            <a:srgbClr val="629BE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A34F24-58FF-5834-99EB-3B54AD2BCFD2}"/>
              </a:ext>
            </a:extLst>
          </p:cNvPr>
          <p:cNvSpPr/>
          <p:nvPr/>
        </p:nvSpPr>
        <p:spPr>
          <a:xfrm>
            <a:off x="3651493" y="4095345"/>
            <a:ext cx="745200" cy="169200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76603E8B-63E7-E2AC-B518-BB7B236D9920}"/>
              </a:ext>
            </a:extLst>
          </p:cNvPr>
          <p:cNvSpPr/>
          <p:nvPr/>
        </p:nvSpPr>
        <p:spPr>
          <a:xfrm>
            <a:off x="6278463" y="1960378"/>
            <a:ext cx="4402016" cy="2538412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903702-291C-EE5C-8E3D-21370F2EDED8}"/>
              </a:ext>
            </a:extLst>
          </p:cNvPr>
          <p:cNvCxnSpPr>
            <a:cxnSpLocks/>
          </p:cNvCxnSpPr>
          <p:nvPr/>
        </p:nvCxnSpPr>
        <p:spPr>
          <a:xfrm>
            <a:off x="7253115" y="3235476"/>
            <a:ext cx="1106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FCDE9F5-66B7-22C6-3289-5BD0AF70EE9A}"/>
              </a:ext>
            </a:extLst>
          </p:cNvPr>
          <p:cNvCxnSpPr>
            <a:cxnSpLocks/>
          </p:cNvCxnSpPr>
          <p:nvPr/>
        </p:nvCxnSpPr>
        <p:spPr>
          <a:xfrm>
            <a:off x="7346196" y="3224793"/>
            <a:ext cx="0" cy="6997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Freeform 52">
            <a:extLst>
              <a:ext uri="{FF2B5EF4-FFF2-40B4-BE49-F238E27FC236}">
                <a16:creationId xmlns:a16="http://schemas.microsoft.com/office/drawing/2014/main" id="{E4CCBF2A-4912-7B9E-C499-FDB50137E5D8}"/>
              </a:ext>
            </a:extLst>
          </p:cNvPr>
          <p:cNvSpPr/>
          <p:nvPr/>
        </p:nvSpPr>
        <p:spPr>
          <a:xfrm>
            <a:off x="7346196" y="3334300"/>
            <a:ext cx="836137" cy="545965"/>
          </a:xfrm>
          <a:custGeom>
            <a:avLst/>
            <a:gdLst>
              <a:gd name="connsiteX0" fmla="*/ 0 w 1793631"/>
              <a:gd name="connsiteY0" fmla="*/ 0 h 852854"/>
              <a:gd name="connsiteX1" fmla="*/ 1793631 w 1793631"/>
              <a:gd name="connsiteY1" fmla="*/ 8793 h 852854"/>
              <a:gd name="connsiteX2" fmla="*/ 1793631 w 1793631"/>
              <a:gd name="connsiteY2" fmla="*/ 694593 h 852854"/>
              <a:gd name="connsiteX3" fmla="*/ 1195754 w 1793631"/>
              <a:gd name="connsiteY3" fmla="*/ 694593 h 852854"/>
              <a:gd name="connsiteX4" fmla="*/ 1195754 w 1793631"/>
              <a:gd name="connsiteY4" fmla="*/ 852854 h 852854"/>
              <a:gd name="connsiteX5" fmla="*/ 606669 w 1793631"/>
              <a:gd name="connsiteY5" fmla="*/ 852854 h 852854"/>
              <a:gd name="connsiteX6" fmla="*/ 606669 w 1793631"/>
              <a:gd name="connsiteY6" fmla="*/ 685800 h 852854"/>
              <a:gd name="connsiteX7" fmla="*/ 0 w 1793631"/>
              <a:gd name="connsiteY7" fmla="*/ 685800 h 852854"/>
              <a:gd name="connsiteX8" fmla="*/ 0 w 1793631"/>
              <a:gd name="connsiteY8" fmla="*/ 0 h 852854"/>
              <a:gd name="connsiteX0" fmla="*/ 0 w 1793631"/>
              <a:gd name="connsiteY0" fmla="*/ 0 h 852854"/>
              <a:gd name="connsiteX1" fmla="*/ 1793631 w 1793631"/>
              <a:gd name="connsiteY1" fmla="*/ 448 h 852854"/>
              <a:gd name="connsiteX2" fmla="*/ 1793631 w 1793631"/>
              <a:gd name="connsiteY2" fmla="*/ 694593 h 852854"/>
              <a:gd name="connsiteX3" fmla="*/ 1195754 w 1793631"/>
              <a:gd name="connsiteY3" fmla="*/ 694593 h 852854"/>
              <a:gd name="connsiteX4" fmla="*/ 1195754 w 1793631"/>
              <a:gd name="connsiteY4" fmla="*/ 852854 h 852854"/>
              <a:gd name="connsiteX5" fmla="*/ 606669 w 1793631"/>
              <a:gd name="connsiteY5" fmla="*/ 852854 h 852854"/>
              <a:gd name="connsiteX6" fmla="*/ 606669 w 1793631"/>
              <a:gd name="connsiteY6" fmla="*/ 685800 h 852854"/>
              <a:gd name="connsiteX7" fmla="*/ 0 w 1793631"/>
              <a:gd name="connsiteY7" fmla="*/ 685800 h 852854"/>
              <a:gd name="connsiteX8" fmla="*/ 0 w 1793631"/>
              <a:gd name="connsiteY8" fmla="*/ 0 h 85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3631" h="852854">
                <a:moveTo>
                  <a:pt x="0" y="0"/>
                </a:moveTo>
                <a:lnTo>
                  <a:pt x="1793631" y="448"/>
                </a:lnTo>
                <a:lnTo>
                  <a:pt x="1793631" y="694593"/>
                </a:lnTo>
                <a:lnTo>
                  <a:pt x="1195754" y="694593"/>
                </a:lnTo>
                <a:lnTo>
                  <a:pt x="1195754" y="852854"/>
                </a:lnTo>
                <a:lnTo>
                  <a:pt x="606669" y="852854"/>
                </a:lnTo>
                <a:lnTo>
                  <a:pt x="60666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629BE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E0CF5F6-9A8B-3191-DCB8-EF68293D1EBE}"/>
              </a:ext>
            </a:extLst>
          </p:cNvPr>
          <p:cNvGrpSpPr/>
          <p:nvPr/>
        </p:nvGrpSpPr>
        <p:grpSpPr>
          <a:xfrm>
            <a:off x="8629730" y="3229585"/>
            <a:ext cx="929218" cy="699765"/>
            <a:chOff x="2842466" y="4255478"/>
            <a:chExt cx="1993303" cy="1151791"/>
          </a:xfrm>
          <a:solidFill>
            <a:srgbClr val="FFC000"/>
          </a:solidFill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D213D5B-E5B0-CD86-1988-DED64AA41EBC}"/>
                </a:ext>
              </a:extLst>
            </p:cNvPr>
            <p:cNvCxnSpPr>
              <a:cxnSpLocks/>
            </p:cNvCxnSpPr>
            <p:nvPr/>
          </p:nvCxnSpPr>
          <p:spPr>
            <a:xfrm>
              <a:off x="2842466" y="4273062"/>
              <a:ext cx="2373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EDADBC-492C-415F-6289-11519D1321E4}"/>
                </a:ext>
              </a:extLst>
            </p:cNvPr>
            <p:cNvCxnSpPr>
              <a:cxnSpLocks/>
            </p:cNvCxnSpPr>
            <p:nvPr/>
          </p:nvCxnSpPr>
          <p:spPr>
            <a:xfrm>
              <a:off x="3042138" y="4255478"/>
              <a:ext cx="0" cy="1151791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3CE4596-A35A-C4C2-1F26-06EA3F879CBC}"/>
                </a:ext>
              </a:extLst>
            </p:cNvPr>
            <p:cNvSpPr/>
            <p:nvPr/>
          </p:nvSpPr>
          <p:spPr>
            <a:xfrm>
              <a:off x="3042138" y="4435724"/>
              <a:ext cx="1793631" cy="898642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7A6278F-3CD8-C9F8-3DCE-4D192EE630DE}"/>
              </a:ext>
            </a:extLst>
          </p:cNvPr>
          <p:cNvGrpSpPr/>
          <p:nvPr/>
        </p:nvGrpSpPr>
        <p:grpSpPr>
          <a:xfrm>
            <a:off x="6888093" y="2104102"/>
            <a:ext cx="3098049" cy="970603"/>
            <a:chOff x="807243" y="1859637"/>
            <a:chExt cx="3098049" cy="1168366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40140D8E-3888-42FD-52B9-E5B381808A38}"/>
                </a:ext>
              </a:extLst>
            </p:cNvPr>
            <p:cNvSpPr/>
            <p:nvPr/>
          </p:nvSpPr>
          <p:spPr>
            <a:xfrm>
              <a:off x="1980500" y="1985071"/>
              <a:ext cx="709760" cy="916887"/>
            </a:xfrm>
            <a:prstGeom prst="roundRect">
              <a:avLst/>
            </a:prstGeom>
            <a:solidFill>
              <a:srgbClr val="5A5D6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3F0BA83-E972-59E6-78EC-7617D03BD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8975" y="1859637"/>
              <a:ext cx="365766" cy="1052319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D6D31FE2-5815-DCFC-F854-81240636B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9526" y="1859637"/>
              <a:ext cx="365766" cy="1052319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4FB414B3-1AB4-E106-9462-AB05AF329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243" y="1859637"/>
              <a:ext cx="365766" cy="1052319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63B7B568-F5D1-2251-8057-919AE9FE7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131" y="1859637"/>
              <a:ext cx="365766" cy="1052319"/>
            </a:xfrm>
            <a:prstGeom prst="rect">
              <a:avLst/>
            </a:prstGeom>
          </p:spPr>
        </p:pic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1A2A929-EA25-03E6-370A-A72CAB8E3BB6}"/>
                </a:ext>
              </a:extLst>
            </p:cNvPr>
            <p:cNvCxnSpPr/>
            <p:nvPr/>
          </p:nvCxnSpPr>
          <p:spPr>
            <a:xfrm flipV="1">
              <a:off x="2121565" y="186902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5069DE5-2E17-2848-F1F7-474DDA6F0827}"/>
                </a:ext>
              </a:extLst>
            </p:cNvPr>
            <p:cNvCxnSpPr/>
            <p:nvPr/>
          </p:nvCxnSpPr>
          <p:spPr>
            <a:xfrm flipV="1">
              <a:off x="2268434" y="1870315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4B5466E-E2A8-9E7C-176F-6C8AA791D511}"/>
                </a:ext>
              </a:extLst>
            </p:cNvPr>
            <p:cNvCxnSpPr/>
            <p:nvPr/>
          </p:nvCxnSpPr>
          <p:spPr>
            <a:xfrm flipV="1">
              <a:off x="2419406" y="186902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334702C-9BD1-139B-17E6-A883C4F90848}"/>
                </a:ext>
              </a:extLst>
            </p:cNvPr>
            <p:cNvCxnSpPr/>
            <p:nvPr/>
          </p:nvCxnSpPr>
          <p:spPr>
            <a:xfrm flipV="1">
              <a:off x="2551931" y="186902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42E48AB-AB52-12B6-5C1F-18C37331AF2B}"/>
                </a:ext>
              </a:extLst>
            </p:cNvPr>
            <p:cNvCxnSpPr/>
            <p:nvPr/>
          </p:nvCxnSpPr>
          <p:spPr>
            <a:xfrm flipV="1">
              <a:off x="2121565" y="290661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1A3F30F-8C1A-F7AD-4E8E-2A7D0BBB5F9F}"/>
                </a:ext>
              </a:extLst>
            </p:cNvPr>
            <p:cNvCxnSpPr/>
            <p:nvPr/>
          </p:nvCxnSpPr>
          <p:spPr>
            <a:xfrm flipV="1">
              <a:off x="2268434" y="2907905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2B96D08-8E36-9440-49DE-94658A7CB231}"/>
                </a:ext>
              </a:extLst>
            </p:cNvPr>
            <p:cNvCxnSpPr/>
            <p:nvPr/>
          </p:nvCxnSpPr>
          <p:spPr>
            <a:xfrm flipV="1">
              <a:off x="2419406" y="290661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3089C94-B4FD-14C4-E26A-0462CBEB1E5A}"/>
                </a:ext>
              </a:extLst>
            </p:cNvPr>
            <p:cNvCxnSpPr/>
            <p:nvPr/>
          </p:nvCxnSpPr>
          <p:spPr>
            <a:xfrm flipV="1">
              <a:off x="2551931" y="290661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F150ADC-D077-A71C-2428-85EFD6244B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198744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C68E2ED-782C-FE20-92D0-1E24D90E0B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35009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7AA56C4-330D-52A6-B3B9-26BE363F3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69196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8484B66-AFEE-02D1-9BF4-5358806C64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522808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B3226F9-4867-B76D-A12F-7C7A26B1B3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198744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D3F460A-C4A0-6CB9-798F-DB67EAD6A4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35009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11A528C-64CF-5CC2-F528-403F3A2DDE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69196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0CBB7EF-A780-4CF4-597B-06E0F8F0CB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522808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A18D738D-245A-AA9F-3209-BDA678BF1930}"/>
              </a:ext>
            </a:extLst>
          </p:cNvPr>
          <p:cNvSpPr txBox="1"/>
          <p:nvPr/>
        </p:nvSpPr>
        <p:spPr>
          <a:xfrm>
            <a:off x="7332911" y="3265392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NIC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7AB5B9D-C2D8-180B-B733-8E7C900B12C4}"/>
              </a:ext>
            </a:extLst>
          </p:cNvPr>
          <p:cNvSpPr txBox="1"/>
          <p:nvPr/>
        </p:nvSpPr>
        <p:spPr>
          <a:xfrm>
            <a:off x="8688711" y="3272016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SSD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293A0AF-7EB9-FDD9-609D-37E208BB632F}"/>
              </a:ext>
            </a:extLst>
          </p:cNvPr>
          <p:cNvSpPr/>
          <p:nvPr/>
        </p:nvSpPr>
        <p:spPr>
          <a:xfrm>
            <a:off x="7346196" y="4059251"/>
            <a:ext cx="836135" cy="20757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B643DFB-EC3E-3C01-47D2-98DE606DF3C2}"/>
              </a:ext>
            </a:extLst>
          </p:cNvPr>
          <p:cNvSpPr/>
          <p:nvPr/>
        </p:nvSpPr>
        <p:spPr>
          <a:xfrm>
            <a:off x="8719169" y="4075869"/>
            <a:ext cx="836135" cy="20757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F862ED1-4505-C0A2-3C8B-1C3FCCCC3F6B}"/>
              </a:ext>
            </a:extLst>
          </p:cNvPr>
          <p:cNvSpPr/>
          <p:nvPr/>
        </p:nvSpPr>
        <p:spPr>
          <a:xfrm>
            <a:off x="7365916" y="4080746"/>
            <a:ext cx="712800" cy="169200"/>
          </a:xfrm>
          <a:prstGeom prst="rect">
            <a:avLst/>
          </a:prstGeom>
          <a:solidFill>
            <a:srgbClr val="629BE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7B023F0-8813-0B1D-944F-A3B97CE202DF}"/>
              </a:ext>
            </a:extLst>
          </p:cNvPr>
          <p:cNvSpPr/>
          <p:nvPr/>
        </p:nvSpPr>
        <p:spPr>
          <a:xfrm>
            <a:off x="8734819" y="4095345"/>
            <a:ext cx="61200" cy="169200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C092C78-2589-FC27-BF8B-5EC12560385D}"/>
              </a:ext>
            </a:extLst>
          </p:cNvPr>
          <p:cNvSpPr txBox="1"/>
          <p:nvPr/>
        </p:nvSpPr>
        <p:spPr>
          <a:xfrm>
            <a:off x="507025" y="5039035"/>
            <a:ext cx="11002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N" sz="3000" dirty="0"/>
              <a:t>PCIe resources are overprovisioned for </a:t>
            </a:r>
            <a:r>
              <a:rPr lang="en-CN" sz="3000" b="1" dirty="0"/>
              <a:t>peak</a:t>
            </a:r>
            <a:r>
              <a:rPr lang="en-CN" sz="3000" dirty="0"/>
              <a:t> </a:t>
            </a:r>
            <a:r>
              <a:rPr lang="en-CN" sz="3000" b="1" dirty="0"/>
              <a:t>demand</a:t>
            </a:r>
            <a:r>
              <a:rPr lang="en-CN" sz="3000" dirty="0"/>
              <a:t> </a:t>
            </a:r>
            <a:r>
              <a:rPr lang="en-CN" sz="3000" b="1" dirty="0"/>
              <a:t>per-host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N" sz="3000" dirty="0"/>
              <a:t>Idle resources cannot be used by other hosts</a:t>
            </a:r>
            <a:endParaRPr lang="en-CN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N" sz="3000" dirty="0"/>
              <a:t>Redundant devices are provisioned per-host for availability</a:t>
            </a:r>
          </a:p>
          <a:p>
            <a:endParaRPr lang="en-CN" sz="30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A4AD259-434D-F2E5-038F-B16EB8E4E320}"/>
              </a:ext>
            </a:extLst>
          </p:cNvPr>
          <p:cNvSpPr txBox="1"/>
          <p:nvPr/>
        </p:nvSpPr>
        <p:spPr>
          <a:xfrm>
            <a:off x="2741063" y="1378144"/>
            <a:ext cx="1355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Host 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8DCDBAE-DACB-3BE1-CC7E-374ABD4059FC}"/>
              </a:ext>
            </a:extLst>
          </p:cNvPr>
          <p:cNvSpPr txBox="1"/>
          <p:nvPr/>
        </p:nvSpPr>
        <p:spPr>
          <a:xfrm>
            <a:off x="7887979" y="1375603"/>
            <a:ext cx="136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Host B</a:t>
            </a:r>
          </a:p>
        </p:txBody>
      </p:sp>
      <p:sp>
        <p:nvSpPr>
          <p:cNvPr id="98" name="Slide Number Placeholder 97">
            <a:extLst>
              <a:ext uri="{FF2B5EF4-FFF2-40B4-BE49-F238E27FC236}">
                <a16:creationId xmlns:a16="http://schemas.microsoft.com/office/drawing/2014/main" id="{6A4440A4-7FEC-CFE3-05DF-B01C1974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DB3C-AEE1-5547-B414-BA537C1088FE}" type="slidenum">
              <a:rPr lang="en-CN" smtClean="0"/>
              <a:t>5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99889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512B4-5991-DA5C-6799-24A0778DD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BB7C-1D3E-D170-7674-7ACE3343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4800" dirty="0"/>
              <a:t>Pooling PCIe to Boost Utilization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2CC2213-AA63-B428-2555-2DC085083F21}"/>
              </a:ext>
            </a:extLst>
          </p:cNvPr>
          <p:cNvSpPr/>
          <p:nvPr/>
        </p:nvSpPr>
        <p:spPr>
          <a:xfrm>
            <a:off x="1189891" y="1972042"/>
            <a:ext cx="4402016" cy="2538412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55ABC54-EC94-E1EA-CCE1-6F593BE7878F}"/>
              </a:ext>
            </a:extLst>
          </p:cNvPr>
          <p:cNvGrpSpPr/>
          <p:nvPr/>
        </p:nvGrpSpPr>
        <p:grpSpPr>
          <a:xfrm>
            <a:off x="1799521" y="2115766"/>
            <a:ext cx="3098049" cy="970603"/>
            <a:chOff x="807243" y="1859637"/>
            <a:chExt cx="3098049" cy="116836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56B7386-D114-FB6A-5DC8-B157D6323EA5}"/>
                </a:ext>
              </a:extLst>
            </p:cNvPr>
            <p:cNvSpPr/>
            <p:nvPr/>
          </p:nvSpPr>
          <p:spPr>
            <a:xfrm>
              <a:off x="1980500" y="1985071"/>
              <a:ext cx="709760" cy="916887"/>
            </a:xfrm>
            <a:prstGeom prst="roundRect">
              <a:avLst/>
            </a:prstGeom>
            <a:solidFill>
              <a:srgbClr val="5A5D6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073AE45-8435-4EFA-5D96-CA690C9E3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8975" y="1859637"/>
              <a:ext cx="365766" cy="105231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3ED550A-DEFC-2532-F9F2-8E8F6E52B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9526" y="1859637"/>
              <a:ext cx="365766" cy="105231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7A58285-F642-B39A-7CA6-5988BC212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243" y="1859637"/>
              <a:ext cx="365766" cy="105231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977AFD6-8BE1-8D52-4956-681B85D67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131" y="1859637"/>
              <a:ext cx="365766" cy="1052319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7998A5-7FA9-EC5C-BAA5-EE38FC90088C}"/>
                </a:ext>
              </a:extLst>
            </p:cNvPr>
            <p:cNvCxnSpPr/>
            <p:nvPr/>
          </p:nvCxnSpPr>
          <p:spPr>
            <a:xfrm flipV="1">
              <a:off x="2121565" y="186902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8E093A6-14FA-AEE9-D91C-39DC62A8B9B4}"/>
                </a:ext>
              </a:extLst>
            </p:cNvPr>
            <p:cNvCxnSpPr/>
            <p:nvPr/>
          </p:nvCxnSpPr>
          <p:spPr>
            <a:xfrm flipV="1">
              <a:off x="2268434" y="1870315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D14C085-E8F8-F14F-E699-B18A696A1F35}"/>
                </a:ext>
              </a:extLst>
            </p:cNvPr>
            <p:cNvCxnSpPr/>
            <p:nvPr/>
          </p:nvCxnSpPr>
          <p:spPr>
            <a:xfrm flipV="1">
              <a:off x="2419406" y="186902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F5213C4-D171-99EE-9A50-122B1AC9AC17}"/>
                </a:ext>
              </a:extLst>
            </p:cNvPr>
            <p:cNvCxnSpPr/>
            <p:nvPr/>
          </p:nvCxnSpPr>
          <p:spPr>
            <a:xfrm flipV="1">
              <a:off x="2551931" y="186902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2A444B-A904-B45E-306E-E5E60B4BB975}"/>
                </a:ext>
              </a:extLst>
            </p:cNvPr>
            <p:cNvCxnSpPr/>
            <p:nvPr/>
          </p:nvCxnSpPr>
          <p:spPr>
            <a:xfrm flipV="1">
              <a:off x="2121565" y="290661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83A616-C428-E347-07B2-EF11942343C4}"/>
                </a:ext>
              </a:extLst>
            </p:cNvPr>
            <p:cNvCxnSpPr/>
            <p:nvPr/>
          </p:nvCxnSpPr>
          <p:spPr>
            <a:xfrm flipV="1">
              <a:off x="2268434" y="2907905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7A56013-8FBE-CB6A-99A7-29E4A2030F41}"/>
                </a:ext>
              </a:extLst>
            </p:cNvPr>
            <p:cNvCxnSpPr/>
            <p:nvPr/>
          </p:nvCxnSpPr>
          <p:spPr>
            <a:xfrm flipV="1">
              <a:off x="2419406" y="290661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7A70E26-77F6-253C-DF40-102FB2BFE143}"/>
                </a:ext>
              </a:extLst>
            </p:cNvPr>
            <p:cNvCxnSpPr/>
            <p:nvPr/>
          </p:nvCxnSpPr>
          <p:spPr>
            <a:xfrm flipV="1">
              <a:off x="2551931" y="290661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DAB0EF8-80C2-8530-F53C-6B4B922911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198744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D00E771-CF74-E0B1-A03F-C53170CB45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35009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D308C6-6AAB-9A5F-776F-A4598D40E0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69196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23797-F510-34F6-7333-7DD7EBE0E3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522808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C9472A3-636F-D5D1-948B-24C85E21F0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198744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8374C2A-A3B1-635E-8753-DD5ADE89B9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35009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7D0F541-3CE4-AFCC-7A4E-2A7C6D429F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69196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699A439-E5BA-9D6B-56B4-E6FA786F5F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522808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7E70339-F4B2-040F-80B3-5B1A600A5BFF}"/>
              </a:ext>
            </a:extLst>
          </p:cNvPr>
          <p:cNvSpPr/>
          <p:nvPr/>
        </p:nvSpPr>
        <p:spPr>
          <a:xfrm>
            <a:off x="6278463" y="1960378"/>
            <a:ext cx="4402016" cy="2538412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FB6AB1F-4533-61ED-2672-5D48E7BFD125}"/>
              </a:ext>
            </a:extLst>
          </p:cNvPr>
          <p:cNvGrpSpPr/>
          <p:nvPr/>
        </p:nvGrpSpPr>
        <p:grpSpPr>
          <a:xfrm>
            <a:off x="6888093" y="2104102"/>
            <a:ext cx="3098049" cy="970603"/>
            <a:chOff x="807243" y="1859637"/>
            <a:chExt cx="3098049" cy="1168366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F7DDFBD9-DFD1-D006-A92E-88AED6C66D97}"/>
                </a:ext>
              </a:extLst>
            </p:cNvPr>
            <p:cNvSpPr/>
            <p:nvPr/>
          </p:nvSpPr>
          <p:spPr>
            <a:xfrm>
              <a:off x="1980500" y="1985071"/>
              <a:ext cx="709760" cy="916887"/>
            </a:xfrm>
            <a:prstGeom prst="roundRect">
              <a:avLst/>
            </a:prstGeom>
            <a:solidFill>
              <a:srgbClr val="5A5D6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5FA5A75-31FC-F664-734E-5D5F69940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8975" y="1859637"/>
              <a:ext cx="365766" cy="1052319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83D40DA-D641-AE22-3FDE-B909488FB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9526" y="1859637"/>
              <a:ext cx="365766" cy="1052319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253B10C4-0594-C533-0178-C11A33453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243" y="1859637"/>
              <a:ext cx="365766" cy="1052319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6AD2306-CFA2-D772-46DB-014731830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131" y="1859637"/>
              <a:ext cx="365766" cy="1052319"/>
            </a:xfrm>
            <a:prstGeom prst="rect">
              <a:avLst/>
            </a:prstGeom>
          </p:spPr>
        </p:pic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91489D7-32D9-68BE-0933-854D071A7028}"/>
                </a:ext>
              </a:extLst>
            </p:cNvPr>
            <p:cNvCxnSpPr/>
            <p:nvPr/>
          </p:nvCxnSpPr>
          <p:spPr>
            <a:xfrm flipV="1">
              <a:off x="2121565" y="186902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DF4742-04BB-3577-1864-37E3D4BE8FDC}"/>
                </a:ext>
              </a:extLst>
            </p:cNvPr>
            <p:cNvCxnSpPr/>
            <p:nvPr/>
          </p:nvCxnSpPr>
          <p:spPr>
            <a:xfrm flipV="1">
              <a:off x="2268434" y="1870315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35941B-F811-1162-8B85-1C7E3FD45306}"/>
                </a:ext>
              </a:extLst>
            </p:cNvPr>
            <p:cNvCxnSpPr/>
            <p:nvPr/>
          </p:nvCxnSpPr>
          <p:spPr>
            <a:xfrm flipV="1">
              <a:off x="2419406" y="186902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0C4E8AE-09BC-76B0-2FD5-847D3090E935}"/>
                </a:ext>
              </a:extLst>
            </p:cNvPr>
            <p:cNvCxnSpPr/>
            <p:nvPr/>
          </p:nvCxnSpPr>
          <p:spPr>
            <a:xfrm flipV="1">
              <a:off x="2551931" y="186902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AE8DB6-7AD2-BDB5-2312-87ECADBFC44E}"/>
                </a:ext>
              </a:extLst>
            </p:cNvPr>
            <p:cNvCxnSpPr/>
            <p:nvPr/>
          </p:nvCxnSpPr>
          <p:spPr>
            <a:xfrm flipV="1">
              <a:off x="2121565" y="290661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FF80613-B9E4-C19C-D753-1D167EC716B3}"/>
                </a:ext>
              </a:extLst>
            </p:cNvPr>
            <p:cNvCxnSpPr/>
            <p:nvPr/>
          </p:nvCxnSpPr>
          <p:spPr>
            <a:xfrm flipV="1">
              <a:off x="2268434" y="2907905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B0F9066-FA93-E658-FE35-6D5F22637A12}"/>
                </a:ext>
              </a:extLst>
            </p:cNvPr>
            <p:cNvCxnSpPr/>
            <p:nvPr/>
          </p:nvCxnSpPr>
          <p:spPr>
            <a:xfrm flipV="1">
              <a:off x="2419406" y="290661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A1AAFE0-330D-54E4-F5B7-3E42D2D0A932}"/>
                </a:ext>
              </a:extLst>
            </p:cNvPr>
            <p:cNvCxnSpPr/>
            <p:nvPr/>
          </p:nvCxnSpPr>
          <p:spPr>
            <a:xfrm flipV="1">
              <a:off x="2551931" y="290661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6B5369B-7934-091F-4FD7-66A8F3565D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198744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3F84366-3EE6-BDE2-C17F-68EF1198BD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35009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E9CC3C0-6292-7992-00BF-368084B7E0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69196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AA595E7-C4E5-D2C0-3335-E5071BDC5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522808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67AA03F-B5A8-8734-8FE5-81D35F77DD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198744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4FDFEFB-FF28-49E1-3697-E43BC9F5C8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35009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684C2F1-D0CD-597B-7CA9-477B8695F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69196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62894B3-717C-70E3-1059-D679B50907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522808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4B0A02CF-9967-449A-C8AA-12E1B04E7081}"/>
              </a:ext>
            </a:extLst>
          </p:cNvPr>
          <p:cNvSpPr txBox="1"/>
          <p:nvPr/>
        </p:nvSpPr>
        <p:spPr>
          <a:xfrm>
            <a:off x="2741063" y="1378144"/>
            <a:ext cx="1355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Host 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BA5BFF9-29B8-2C81-4B34-D5EA475E901C}"/>
              </a:ext>
            </a:extLst>
          </p:cNvPr>
          <p:cNvSpPr txBox="1"/>
          <p:nvPr/>
        </p:nvSpPr>
        <p:spPr>
          <a:xfrm>
            <a:off x="7887979" y="1375603"/>
            <a:ext cx="136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Host B</a:t>
            </a:r>
          </a:p>
        </p:txBody>
      </p:sp>
      <p:sp>
        <p:nvSpPr>
          <p:cNvPr id="98" name="Slide Number Placeholder 97">
            <a:extLst>
              <a:ext uri="{FF2B5EF4-FFF2-40B4-BE49-F238E27FC236}">
                <a16:creationId xmlns:a16="http://schemas.microsoft.com/office/drawing/2014/main" id="{04626F1A-F694-24FC-759A-4CD305FE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DB3C-AEE1-5547-B414-BA537C1088FE}" type="slidenum">
              <a:rPr lang="en-CN" smtClean="0"/>
              <a:t>6</a:t>
            </a:fld>
            <a:endParaRPr lang="en-CN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2804BFA-E97D-F861-8FFC-ACD2622740C0}"/>
              </a:ext>
            </a:extLst>
          </p:cNvPr>
          <p:cNvGrpSpPr/>
          <p:nvPr/>
        </p:nvGrpSpPr>
        <p:grpSpPr>
          <a:xfrm>
            <a:off x="2135690" y="3223058"/>
            <a:ext cx="945739" cy="699765"/>
            <a:chOff x="2135690" y="3223058"/>
            <a:chExt cx="945739" cy="69976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4F6FAE4-E5FC-F236-53D3-CA2AB86EDDF4}"/>
                </a:ext>
              </a:extLst>
            </p:cNvPr>
            <p:cNvCxnSpPr>
              <a:cxnSpLocks/>
            </p:cNvCxnSpPr>
            <p:nvPr/>
          </p:nvCxnSpPr>
          <p:spPr>
            <a:xfrm>
              <a:off x="2135690" y="3233741"/>
              <a:ext cx="1106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7DB6CD7-23F1-07DA-DE90-35C36F9CC1E7}"/>
                </a:ext>
              </a:extLst>
            </p:cNvPr>
            <p:cNvCxnSpPr>
              <a:cxnSpLocks/>
            </p:cNvCxnSpPr>
            <p:nvPr/>
          </p:nvCxnSpPr>
          <p:spPr>
            <a:xfrm>
              <a:off x="2228771" y="3223058"/>
              <a:ext cx="0" cy="699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6AB1C47-B7F9-D361-1BCA-522B59B8A739}"/>
                </a:ext>
              </a:extLst>
            </p:cNvPr>
            <p:cNvSpPr/>
            <p:nvPr/>
          </p:nvSpPr>
          <p:spPr>
            <a:xfrm>
              <a:off x="2228771" y="3332565"/>
              <a:ext cx="836137" cy="545965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BE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07A5F91-4318-8F68-7259-1DA46844B8D2}"/>
                </a:ext>
              </a:extLst>
            </p:cNvPr>
            <p:cNvSpPr txBox="1"/>
            <p:nvPr/>
          </p:nvSpPr>
          <p:spPr>
            <a:xfrm>
              <a:off x="2215486" y="3263657"/>
              <a:ext cx="8659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3200" dirty="0"/>
                <a:t>NIC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7C39743-A89B-1E48-BEF5-5981042BC0C7}"/>
              </a:ext>
            </a:extLst>
          </p:cNvPr>
          <p:cNvGrpSpPr/>
          <p:nvPr/>
        </p:nvGrpSpPr>
        <p:grpSpPr>
          <a:xfrm>
            <a:off x="3546404" y="3229585"/>
            <a:ext cx="990646" cy="699765"/>
            <a:chOff x="3546404" y="3229585"/>
            <a:chExt cx="990646" cy="699765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6259FB6-45CD-3F1A-4567-1564EC6A2AD8}"/>
                </a:ext>
              </a:extLst>
            </p:cNvPr>
            <p:cNvGrpSpPr/>
            <p:nvPr/>
          </p:nvGrpSpPr>
          <p:grpSpPr>
            <a:xfrm>
              <a:off x="3546404" y="3229585"/>
              <a:ext cx="929218" cy="699765"/>
              <a:chOff x="2842466" y="4255478"/>
              <a:chExt cx="1993303" cy="1151791"/>
            </a:xfrm>
            <a:solidFill>
              <a:srgbClr val="FFC000"/>
            </a:solidFill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884777E7-C5FA-B5C5-AE40-45C7CFBDC6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466" y="4273062"/>
                <a:ext cx="2373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CF277CDE-F793-0976-E47C-61B1244AE5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138" y="4255478"/>
                <a:ext cx="0" cy="115179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70EF1C9C-BEAF-A2CF-E8B5-48B2F9617519}"/>
                  </a:ext>
                </a:extLst>
              </p:cNvPr>
              <p:cNvSpPr/>
              <p:nvPr/>
            </p:nvSpPr>
            <p:spPr>
              <a:xfrm>
                <a:off x="3042138" y="4435724"/>
                <a:ext cx="1793631" cy="898642"/>
              </a:xfrm>
              <a:custGeom>
                <a:avLst/>
                <a:gdLst>
                  <a:gd name="connsiteX0" fmla="*/ 0 w 1793631"/>
                  <a:gd name="connsiteY0" fmla="*/ 0 h 852854"/>
                  <a:gd name="connsiteX1" fmla="*/ 1793631 w 1793631"/>
                  <a:gd name="connsiteY1" fmla="*/ 8793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  <a:gd name="connsiteX0" fmla="*/ 0 w 1793631"/>
                  <a:gd name="connsiteY0" fmla="*/ 0 h 852854"/>
                  <a:gd name="connsiteX1" fmla="*/ 1793631 w 1793631"/>
                  <a:gd name="connsiteY1" fmla="*/ 448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31" h="852854">
                    <a:moveTo>
                      <a:pt x="0" y="0"/>
                    </a:moveTo>
                    <a:lnTo>
                      <a:pt x="1793631" y="448"/>
                    </a:lnTo>
                    <a:lnTo>
                      <a:pt x="1793631" y="694593"/>
                    </a:lnTo>
                    <a:lnTo>
                      <a:pt x="1195754" y="694593"/>
                    </a:lnTo>
                    <a:lnTo>
                      <a:pt x="1195754" y="852854"/>
                    </a:lnTo>
                    <a:lnTo>
                      <a:pt x="606669" y="852854"/>
                    </a:lnTo>
                    <a:lnTo>
                      <a:pt x="606669" y="685800"/>
                    </a:lnTo>
                    <a:lnTo>
                      <a:pt x="0" y="685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BB824BF-0EF7-5662-5A28-860D0209491D}"/>
                </a:ext>
              </a:extLst>
            </p:cNvPr>
            <p:cNvSpPr txBox="1"/>
            <p:nvPr/>
          </p:nvSpPr>
          <p:spPr>
            <a:xfrm>
              <a:off x="3605385" y="3272016"/>
              <a:ext cx="9316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3200" dirty="0"/>
                <a:t>SSD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AFDA341-D45A-7F79-3218-381270C79D88}"/>
              </a:ext>
            </a:extLst>
          </p:cNvPr>
          <p:cNvGrpSpPr/>
          <p:nvPr/>
        </p:nvGrpSpPr>
        <p:grpSpPr>
          <a:xfrm>
            <a:off x="7253115" y="3224793"/>
            <a:ext cx="945739" cy="699765"/>
            <a:chOff x="7253115" y="3224793"/>
            <a:chExt cx="945739" cy="699765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33BBF39-4006-ACFB-FBCA-EFAA799B2C6D}"/>
                </a:ext>
              </a:extLst>
            </p:cNvPr>
            <p:cNvCxnSpPr>
              <a:cxnSpLocks/>
            </p:cNvCxnSpPr>
            <p:nvPr/>
          </p:nvCxnSpPr>
          <p:spPr>
            <a:xfrm>
              <a:off x="7253115" y="3235476"/>
              <a:ext cx="1106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B4ED8A1-0E36-1C67-C533-97FDD036D157}"/>
                </a:ext>
              </a:extLst>
            </p:cNvPr>
            <p:cNvCxnSpPr>
              <a:cxnSpLocks/>
            </p:cNvCxnSpPr>
            <p:nvPr/>
          </p:nvCxnSpPr>
          <p:spPr>
            <a:xfrm>
              <a:off x="7346196" y="3224793"/>
              <a:ext cx="0" cy="699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53490040-3D2C-CB3B-1124-A16B615D4ECF}"/>
                </a:ext>
              </a:extLst>
            </p:cNvPr>
            <p:cNvSpPr/>
            <p:nvPr/>
          </p:nvSpPr>
          <p:spPr>
            <a:xfrm>
              <a:off x="7346196" y="3334300"/>
              <a:ext cx="836137" cy="545965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BE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D4CC6CF-2E38-43E9-ADA9-7C69E6CC2E7B}"/>
                </a:ext>
              </a:extLst>
            </p:cNvPr>
            <p:cNvSpPr txBox="1"/>
            <p:nvPr/>
          </p:nvSpPr>
          <p:spPr>
            <a:xfrm>
              <a:off x="7332911" y="3265392"/>
              <a:ext cx="8659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3200" dirty="0"/>
                <a:t>NIC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F756C82-488D-CF8C-5C89-1DF4CBE9F44E}"/>
              </a:ext>
            </a:extLst>
          </p:cNvPr>
          <p:cNvGrpSpPr/>
          <p:nvPr/>
        </p:nvGrpSpPr>
        <p:grpSpPr>
          <a:xfrm>
            <a:off x="8629730" y="3229585"/>
            <a:ext cx="990646" cy="699765"/>
            <a:chOff x="8629730" y="3229585"/>
            <a:chExt cx="990646" cy="699765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FF35B8A8-E938-568A-B56B-69B2F4E466CF}"/>
                </a:ext>
              </a:extLst>
            </p:cNvPr>
            <p:cNvGrpSpPr/>
            <p:nvPr/>
          </p:nvGrpSpPr>
          <p:grpSpPr>
            <a:xfrm>
              <a:off x="8629730" y="3229585"/>
              <a:ext cx="929218" cy="699765"/>
              <a:chOff x="2842466" y="4255478"/>
              <a:chExt cx="1993303" cy="1151791"/>
            </a:xfrm>
            <a:solidFill>
              <a:srgbClr val="FFC000"/>
            </a:solidFill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FA49A027-7F61-9250-E66D-9006BD7574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466" y="4273062"/>
                <a:ext cx="2373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1C432C93-80A1-6E4B-BEA9-859EF62BE3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138" y="4255478"/>
                <a:ext cx="0" cy="115179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7446CFE0-0C6E-B550-8776-F53AE48B7F0C}"/>
                  </a:ext>
                </a:extLst>
              </p:cNvPr>
              <p:cNvSpPr/>
              <p:nvPr/>
            </p:nvSpPr>
            <p:spPr>
              <a:xfrm>
                <a:off x="3042138" y="4435724"/>
                <a:ext cx="1793631" cy="898642"/>
              </a:xfrm>
              <a:custGeom>
                <a:avLst/>
                <a:gdLst>
                  <a:gd name="connsiteX0" fmla="*/ 0 w 1793631"/>
                  <a:gd name="connsiteY0" fmla="*/ 0 h 852854"/>
                  <a:gd name="connsiteX1" fmla="*/ 1793631 w 1793631"/>
                  <a:gd name="connsiteY1" fmla="*/ 8793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  <a:gd name="connsiteX0" fmla="*/ 0 w 1793631"/>
                  <a:gd name="connsiteY0" fmla="*/ 0 h 852854"/>
                  <a:gd name="connsiteX1" fmla="*/ 1793631 w 1793631"/>
                  <a:gd name="connsiteY1" fmla="*/ 448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31" h="852854">
                    <a:moveTo>
                      <a:pt x="0" y="0"/>
                    </a:moveTo>
                    <a:lnTo>
                      <a:pt x="1793631" y="448"/>
                    </a:lnTo>
                    <a:lnTo>
                      <a:pt x="1793631" y="694593"/>
                    </a:lnTo>
                    <a:lnTo>
                      <a:pt x="1195754" y="694593"/>
                    </a:lnTo>
                    <a:lnTo>
                      <a:pt x="1195754" y="852854"/>
                    </a:lnTo>
                    <a:lnTo>
                      <a:pt x="606669" y="852854"/>
                    </a:lnTo>
                    <a:lnTo>
                      <a:pt x="606669" y="685800"/>
                    </a:lnTo>
                    <a:lnTo>
                      <a:pt x="0" y="685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CDBE289-3159-2F38-3671-16C11A3B1DB6}"/>
                </a:ext>
              </a:extLst>
            </p:cNvPr>
            <p:cNvSpPr txBox="1"/>
            <p:nvPr/>
          </p:nvSpPr>
          <p:spPr>
            <a:xfrm>
              <a:off x="8688711" y="3272016"/>
              <a:ext cx="9316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3200" dirty="0"/>
                <a:t>SSD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010CFA6-6D2D-CC57-ADCA-E7B9CFE7EA1C}"/>
              </a:ext>
            </a:extLst>
          </p:cNvPr>
          <p:cNvGrpSpPr/>
          <p:nvPr/>
        </p:nvGrpSpPr>
        <p:grpSpPr>
          <a:xfrm>
            <a:off x="2228771" y="4057516"/>
            <a:ext cx="7326533" cy="225923"/>
            <a:chOff x="2228771" y="4057516"/>
            <a:chExt cx="7326533" cy="22592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51572B3-72EF-740D-0BD9-78ACA571435A}"/>
                </a:ext>
              </a:extLst>
            </p:cNvPr>
            <p:cNvSpPr/>
            <p:nvPr/>
          </p:nvSpPr>
          <p:spPr>
            <a:xfrm>
              <a:off x="2228771" y="4057516"/>
              <a:ext cx="836135" cy="20757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048BA2F-374A-CC35-5D7E-BF0980B5E3CF}"/>
                </a:ext>
              </a:extLst>
            </p:cNvPr>
            <p:cNvSpPr/>
            <p:nvPr/>
          </p:nvSpPr>
          <p:spPr>
            <a:xfrm>
              <a:off x="3635843" y="4075869"/>
              <a:ext cx="836135" cy="20757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862A639-8793-F896-D0C8-6C87C50F19D9}"/>
                </a:ext>
              </a:extLst>
            </p:cNvPr>
            <p:cNvSpPr/>
            <p:nvPr/>
          </p:nvSpPr>
          <p:spPr>
            <a:xfrm>
              <a:off x="2239700" y="4079011"/>
              <a:ext cx="172800" cy="169200"/>
            </a:xfrm>
            <a:prstGeom prst="rect">
              <a:avLst/>
            </a:prstGeom>
            <a:solidFill>
              <a:srgbClr val="629BE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1C0C43D-ED6F-73D4-ED92-F2D5B8CD7055}"/>
                </a:ext>
              </a:extLst>
            </p:cNvPr>
            <p:cNvSpPr/>
            <p:nvPr/>
          </p:nvSpPr>
          <p:spPr>
            <a:xfrm>
              <a:off x="3651493" y="4095345"/>
              <a:ext cx="745200" cy="169200"/>
            </a:xfrm>
            <a:prstGeom prst="rect">
              <a:avLst/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14C053E-6DDF-3582-3EF1-F17C65459083}"/>
                </a:ext>
              </a:extLst>
            </p:cNvPr>
            <p:cNvSpPr/>
            <p:nvPr/>
          </p:nvSpPr>
          <p:spPr>
            <a:xfrm>
              <a:off x="7346196" y="4059251"/>
              <a:ext cx="836135" cy="20757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39624C2-0557-12D3-A0D1-83DD2E5F8F90}"/>
                </a:ext>
              </a:extLst>
            </p:cNvPr>
            <p:cNvSpPr/>
            <p:nvPr/>
          </p:nvSpPr>
          <p:spPr>
            <a:xfrm>
              <a:off x="8719169" y="4075869"/>
              <a:ext cx="836135" cy="20757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6184970-6F1A-D0F6-2B4C-0CA9B0E7BBE0}"/>
                </a:ext>
              </a:extLst>
            </p:cNvPr>
            <p:cNvSpPr/>
            <p:nvPr/>
          </p:nvSpPr>
          <p:spPr>
            <a:xfrm>
              <a:off x="7365916" y="4080746"/>
              <a:ext cx="712800" cy="169200"/>
            </a:xfrm>
            <a:prstGeom prst="rect">
              <a:avLst/>
            </a:prstGeom>
            <a:solidFill>
              <a:srgbClr val="629BE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04DF1A0-E3E3-2EA1-70BA-3B2C4478C939}"/>
                </a:ext>
              </a:extLst>
            </p:cNvPr>
            <p:cNvSpPr/>
            <p:nvPr/>
          </p:nvSpPr>
          <p:spPr>
            <a:xfrm>
              <a:off x="8734819" y="4095345"/>
              <a:ext cx="61200" cy="169200"/>
            </a:xfrm>
            <a:prstGeom prst="rect">
              <a:avLst/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</p:spTree>
    <p:extLst>
      <p:ext uri="{BB962C8B-B14F-4D97-AF65-F5344CB8AC3E}">
        <p14:creationId xmlns:p14="http://schemas.microsoft.com/office/powerpoint/2010/main" val="280984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EADF8-8828-5336-D216-A9E0FBB7E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DD7B9A0-5C6E-141D-9E31-BB868A37D766}"/>
              </a:ext>
            </a:extLst>
          </p:cNvPr>
          <p:cNvSpPr/>
          <p:nvPr/>
        </p:nvSpPr>
        <p:spPr>
          <a:xfrm>
            <a:off x="3936274" y="4029998"/>
            <a:ext cx="3951706" cy="1131891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2936A-BDEE-90F0-FF5A-6DDC2917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4800" dirty="0"/>
              <a:t>Pooling PCIe to Boost Utilization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C48D68B-8FCE-EA73-8AB2-A62E91A30BFD}"/>
              </a:ext>
            </a:extLst>
          </p:cNvPr>
          <p:cNvSpPr/>
          <p:nvPr/>
        </p:nvSpPr>
        <p:spPr>
          <a:xfrm>
            <a:off x="1189891" y="1972042"/>
            <a:ext cx="4402016" cy="1325563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CD48FAD-FFCE-C76E-D97D-B1A0BB36E136}"/>
              </a:ext>
            </a:extLst>
          </p:cNvPr>
          <p:cNvGrpSpPr/>
          <p:nvPr/>
        </p:nvGrpSpPr>
        <p:grpSpPr>
          <a:xfrm>
            <a:off x="1799521" y="2115766"/>
            <a:ext cx="3098049" cy="970603"/>
            <a:chOff x="807243" y="1859637"/>
            <a:chExt cx="3098049" cy="116836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9F8D1B5-1DEE-9945-836D-AD8E60C4A6D5}"/>
                </a:ext>
              </a:extLst>
            </p:cNvPr>
            <p:cNvSpPr/>
            <p:nvPr/>
          </p:nvSpPr>
          <p:spPr>
            <a:xfrm>
              <a:off x="1980500" y="1985071"/>
              <a:ext cx="709760" cy="916887"/>
            </a:xfrm>
            <a:prstGeom prst="roundRect">
              <a:avLst/>
            </a:prstGeom>
            <a:solidFill>
              <a:srgbClr val="5A5D6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4D0DDD-794E-DABB-7809-FA91EAE85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8975" y="1859637"/>
              <a:ext cx="365766" cy="105231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8EF76C-A10A-A561-FBFA-8FD968089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9526" y="1859637"/>
              <a:ext cx="365766" cy="105231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279450-F75F-5D0A-1278-BF225386F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243" y="1859637"/>
              <a:ext cx="365766" cy="105231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28A819E-5595-E20A-148B-B58E44BEA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131" y="1859637"/>
              <a:ext cx="365766" cy="1052319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7453C5-4A26-809C-4EBA-9BBE092E6451}"/>
                </a:ext>
              </a:extLst>
            </p:cNvPr>
            <p:cNvCxnSpPr/>
            <p:nvPr/>
          </p:nvCxnSpPr>
          <p:spPr>
            <a:xfrm flipV="1">
              <a:off x="2121565" y="186902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018A3B6-4D2F-8997-8127-DC5E711A0B8F}"/>
                </a:ext>
              </a:extLst>
            </p:cNvPr>
            <p:cNvCxnSpPr/>
            <p:nvPr/>
          </p:nvCxnSpPr>
          <p:spPr>
            <a:xfrm flipV="1">
              <a:off x="2268434" y="1870315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7159C0F-CC48-5C59-32A9-89C9E108766D}"/>
                </a:ext>
              </a:extLst>
            </p:cNvPr>
            <p:cNvCxnSpPr/>
            <p:nvPr/>
          </p:nvCxnSpPr>
          <p:spPr>
            <a:xfrm flipV="1">
              <a:off x="2419406" y="186902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01C98CD-8BAF-6787-A4E5-23BB7249D214}"/>
                </a:ext>
              </a:extLst>
            </p:cNvPr>
            <p:cNvCxnSpPr/>
            <p:nvPr/>
          </p:nvCxnSpPr>
          <p:spPr>
            <a:xfrm flipV="1">
              <a:off x="2551931" y="186902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1AA0895-F166-0644-6478-2096F187B8BA}"/>
                </a:ext>
              </a:extLst>
            </p:cNvPr>
            <p:cNvCxnSpPr/>
            <p:nvPr/>
          </p:nvCxnSpPr>
          <p:spPr>
            <a:xfrm flipV="1">
              <a:off x="2121565" y="290661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F74FDD1-6EF4-DEC8-0E9F-A3AFB3B6FE8E}"/>
                </a:ext>
              </a:extLst>
            </p:cNvPr>
            <p:cNvCxnSpPr/>
            <p:nvPr/>
          </p:nvCxnSpPr>
          <p:spPr>
            <a:xfrm flipV="1">
              <a:off x="2268434" y="2907905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DB2647-2EC3-181D-5C0E-36355A4A4755}"/>
                </a:ext>
              </a:extLst>
            </p:cNvPr>
            <p:cNvCxnSpPr/>
            <p:nvPr/>
          </p:nvCxnSpPr>
          <p:spPr>
            <a:xfrm flipV="1">
              <a:off x="2419406" y="290661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17B18B0-6272-E16D-0468-7C2F1C08EB24}"/>
                </a:ext>
              </a:extLst>
            </p:cNvPr>
            <p:cNvCxnSpPr/>
            <p:nvPr/>
          </p:nvCxnSpPr>
          <p:spPr>
            <a:xfrm flipV="1">
              <a:off x="2551931" y="290661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3B946B-B65C-6C9C-B231-FD54D6E0A1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198744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457F717-D142-F0AD-FCD6-78211AD6CE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35009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7A64416-4DB2-F3F3-9C79-C45F114568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69196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B244A7-3A7B-20B7-4FDB-5524820A50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522808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D172F5C-AF3F-6F75-164F-152B26DD01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198744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D660C90-CB50-953B-B831-48498E0713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35009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67AAAD5-57FD-CF05-260A-8E17E58A6E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69196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91DA753-692D-25B0-3170-1BEA3AC20B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522808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B0CD7F2-B004-5EC5-E8B0-681771760D04}"/>
              </a:ext>
            </a:extLst>
          </p:cNvPr>
          <p:cNvGrpSpPr/>
          <p:nvPr/>
        </p:nvGrpSpPr>
        <p:grpSpPr>
          <a:xfrm>
            <a:off x="4696862" y="4141616"/>
            <a:ext cx="945739" cy="699765"/>
            <a:chOff x="1608436" y="3243498"/>
            <a:chExt cx="945739" cy="6997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55EC710-C2CB-D266-1AAC-5C8F37CDA75A}"/>
                </a:ext>
              </a:extLst>
            </p:cNvPr>
            <p:cNvCxnSpPr>
              <a:cxnSpLocks/>
            </p:cNvCxnSpPr>
            <p:nvPr/>
          </p:nvCxnSpPr>
          <p:spPr>
            <a:xfrm>
              <a:off x="1608436" y="3254181"/>
              <a:ext cx="1106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960B540-56CA-69FD-26DC-F80196717EEA}"/>
                </a:ext>
              </a:extLst>
            </p:cNvPr>
            <p:cNvCxnSpPr>
              <a:cxnSpLocks/>
            </p:cNvCxnSpPr>
            <p:nvPr/>
          </p:nvCxnSpPr>
          <p:spPr>
            <a:xfrm>
              <a:off x="1701517" y="3243498"/>
              <a:ext cx="0" cy="699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1BFB602-77A1-22DB-08A5-6866EF80DED4}"/>
                </a:ext>
              </a:extLst>
            </p:cNvPr>
            <p:cNvSpPr/>
            <p:nvPr/>
          </p:nvSpPr>
          <p:spPr>
            <a:xfrm>
              <a:off x="1701517" y="3353005"/>
              <a:ext cx="836137" cy="545965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BE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B9AA61-34F4-A2BD-7DCB-DD8E99A976E1}"/>
                </a:ext>
              </a:extLst>
            </p:cNvPr>
            <p:cNvSpPr txBox="1"/>
            <p:nvPr/>
          </p:nvSpPr>
          <p:spPr>
            <a:xfrm>
              <a:off x="1688232" y="3284097"/>
              <a:ext cx="8659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3200" dirty="0"/>
                <a:t>NIC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6E3189B-82E8-77F8-9238-307B27FC3F94}"/>
              </a:ext>
            </a:extLst>
          </p:cNvPr>
          <p:cNvGrpSpPr/>
          <p:nvPr/>
        </p:nvGrpSpPr>
        <p:grpSpPr>
          <a:xfrm>
            <a:off x="6394468" y="4141616"/>
            <a:ext cx="990646" cy="699765"/>
            <a:chOff x="2894064" y="3229585"/>
            <a:chExt cx="990646" cy="6997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8F1840E-C458-0C6A-8B6A-79F6F183F405}"/>
                </a:ext>
              </a:extLst>
            </p:cNvPr>
            <p:cNvGrpSpPr/>
            <p:nvPr/>
          </p:nvGrpSpPr>
          <p:grpSpPr>
            <a:xfrm>
              <a:off x="2894064" y="3229585"/>
              <a:ext cx="929218" cy="699765"/>
              <a:chOff x="2842466" y="4255478"/>
              <a:chExt cx="1993303" cy="1151791"/>
            </a:xfrm>
            <a:solidFill>
              <a:srgbClr val="FFC000"/>
            </a:solidFill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7D0B656-A75B-D343-56E6-C44514981E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466" y="4273062"/>
                <a:ext cx="2373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50B8E52-6850-9D34-88B3-7D52267896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138" y="4255478"/>
                <a:ext cx="0" cy="115179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9D96F90B-80DF-BF37-F8F3-2DDC7D9D4F46}"/>
                  </a:ext>
                </a:extLst>
              </p:cNvPr>
              <p:cNvSpPr/>
              <p:nvPr/>
            </p:nvSpPr>
            <p:spPr>
              <a:xfrm>
                <a:off x="3042138" y="4435724"/>
                <a:ext cx="1793631" cy="898642"/>
              </a:xfrm>
              <a:custGeom>
                <a:avLst/>
                <a:gdLst>
                  <a:gd name="connsiteX0" fmla="*/ 0 w 1793631"/>
                  <a:gd name="connsiteY0" fmla="*/ 0 h 852854"/>
                  <a:gd name="connsiteX1" fmla="*/ 1793631 w 1793631"/>
                  <a:gd name="connsiteY1" fmla="*/ 8793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  <a:gd name="connsiteX0" fmla="*/ 0 w 1793631"/>
                  <a:gd name="connsiteY0" fmla="*/ 0 h 852854"/>
                  <a:gd name="connsiteX1" fmla="*/ 1793631 w 1793631"/>
                  <a:gd name="connsiteY1" fmla="*/ 448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31" h="852854">
                    <a:moveTo>
                      <a:pt x="0" y="0"/>
                    </a:moveTo>
                    <a:lnTo>
                      <a:pt x="1793631" y="448"/>
                    </a:lnTo>
                    <a:lnTo>
                      <a:pt x="1793631" y="694593"/>
                    </a:lnTo>
                    <a:lnTo>
                      <a:pt x="1195754" y="694593"/>
                    </a:lnTo>
                    <a:lnTo>
                      <a:pt x="1195754" y="852854"/>
                    </a:lnTo>
                    <a:lnTo>
                      <a:pt x="606669" y="852854"/>
                    </a:lnTo>
                    <a:lnTo>
                      <a:pt x="606669" y="685800"/>
                    </a:lnTo>
                    <a:lnTo>
                      <a:pt x="0" y="685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2FB770A-06F8-AC5E-68C9-A53E6232F3C6}"/>
                </a:ext>
              </a:extLst>
            </p:cNvPr>
            <p:cNvSpPr txBox="1"/>
            <p:nvPr/>
          </p:nvSpPr>
          <p:spPr>
            <a:xfrm>
              <a:off x="2953045" y="3272016"/>
              <a:ext cx="9316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3200" dirty="0"/>
                <a:t>SSD</a:t>
              </a:r>
            </a:p>
          </p:txBody>
        </p:sp>
      </p:grp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70C9137-2081-B700-5CAB-975EA2D1488E}"/>
              </a:ext>
            </a:extLst>
          </p:cNvPr>
          <p:cNvSpPr/>
          <p:nvPr/>
        </p:nvSpPr>
        <p:spPr>
          <a:xfrm>
            <a:off x="6278463" y="1960378"/>
            <a:ext cx="4402016" cy="1325563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4778152-0DB1-D55D-37FA-13B0EC978435}"/>
              </a:ext>
            </a:extLst>
          </p:cNvPr>
          <p:cNvGrpSpPr/>
          <p:nvPr/>
        </p:nvGrpSpPr>
        <p:grpSpPr>
          <a:xfrm>
            <a:off x="6888093" y="2104102"/>
            <a:ext cx="3098049" cy="970603"/>
            <a:chOff x="807243" y="1859637"/>
            <a:chExt cx="3098049" cy="1168366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AD017C1B-6151-76FC-DD06-D5C1F5961D61}"/>
                </a:ext>
              </a:extLst>
            </p:cNvPr>
            <p:cNvSpPr/>
            <p:nvPr/>
          </p:nvSpPr>
          <p:spPr>
            <a:xfrm>
              <a:off x="1980500" y="1985071"/>
              <a:ext cx="709760" cy="916887"/>
            </a:xfrm>
            <a:prstGeom prst="roundRect">
              <a:avLst/>
            </a:prstGeom>
            <a:solidFill>
              <a:srgbClr val="5A5D6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8A87624-A392-A5FC-1CF8-D1CCD0A2B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8975" y="1859637"/>
              <a:ext cx="365766" cy="1052319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924C9A-967D-8591-6B71-1D640941C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9526" y="1859637"/>
              <a:ext cx="365766" cy="1052319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27BF14BB-2134-1FCC-F1C8-F52EEAB6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243" y="1859637"/>
              <a:ext cx="365766" cy="1052319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C783621-7572-6937-A4EA-DC92C090E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131" y="1859637"/>
              <a:ext cx="365766" cy="1052319"/>
            </a:xfrm>
            <a:prstGeom prst="rect">
              <a:avLst/>
            </a:prstGeom>
          </p:spPr>
        </p:pic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2E5A2C2-EBE8-8213-3209-30302B4CFA08}"/>
                </a:ext>
              </a:extLst>
            </p:cNvPr>
            <p:cNvCxnSpPr/>
            <p:nvPr/>
          </p:nvCxnSpPr>
          <p:spPr>
            <a:xfrm flipV="1">
              <a:off x="2121565" y="186902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7572233-8901-A4C6-FFB4-6468D283202F}"/>
                </a:ext>
              </a:extLst>
            </p:cNvPr>
            <p:cNvCxnSpPr/>
            <p:nvPr/>
          </p:nvCxnSpPr>
          <p:spPr>
            <a:xfrm flipV="1">
              <a:off x="2268434" y="1870315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7A3A8D1-BC84-2B3B-4DC6-60AF9D844296}"/>
                </a:ext>
              </a:extLst>
            </p:cNvPr>
            <p:cNvCxnSpPr/>
            <p:nvPr/>
          </p:nvCxnSpPr>
          <p:spPr>
            <a:xfrm flipV="1">
              <a:off x="2419406" y="186902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A8A9F98-A0C3-9D4D-090F-99E3179C0EB7}"/>
                </a:ext>
              </a:extLst>
            </p:cNvPr>
            <p:cNvCxnSpPr/>
            <p:nvPr/>
          </p:nvCxnSpPr>
          <p:spPr>
            <a:xfrm flipV="1">
              <a:off x="2551931" y="186902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406D9D4-7329-7CD4-F4DE-04ACBBAA7095}"/>
                </a:ext>
              </a:extLst>
            </p:cNvPr>
            <p:cNvCxnSpPr/>
            <p:nvPr/>
          </p:nvCxnSpPr>
          <p:spPr>
            <a:xfrm flipV="1">
              <a:off x="2121565" y="290661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E79A765-70DC-D9D9-EEB5-0A80319BD443}"/>
                </a:ext>
              </a:extLst>
            </p:cNvPr>
            <p:cNvCxnSpPr/>
            <p:nvPr/>
          </p:nvCxnSpPr>
          <p:spPr>
            <a:xfrm flipV="1">
              <a:off x="2268434" y="2907905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409D21F-E835-15B2-0CAE-218DE7B43E9B}"/>
                </a:ext>
              </a:extLst>
            </p:cNvPr>
            <p:cNvCxnSpPr/>
            <p:nvPr/>
          </p:nvCxnSpPr>
          <p:spPr>
            <a:xfrm flipV="1">
              <a:off x="2419406" y="290661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C9E13B3-4389-812A-25D6-2CB4C37DD782}"/>
                </a:ext>
              </a:extLst>
            </p:cNvPr>
            <p:cNvCxnSpPr/>
            <p:nvPr/>
          </p:nvCxnSpPr>
          <p:spPr>
            <a:xfrm flipV="1">
              <a:off x="2551931" y="2906614"/>
              <a:ext cx="0" cy="12009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8F81544-A21D-3ABE-C6D3-48E0D29CE8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198744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7FECB6F-CAD1-1969-502B-ED08E095CC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35009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7B5FB0D-4082-34DD-BEFC-186645B3D8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69196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7314DFC-B4CD-A84A-BEDE-9072975FB4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260" y="2522808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4402278-4ABB-D072-E785-FADDB2E7DB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198744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18D7C97-5969-5466-8A33-05EEE9E9EA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35009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C2C4B67-627A-5CDC-91C0-FDE831B42B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691963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38C4235-CAD6-2151-9813-D1A57FD72A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572" y="2522808"/>
              <a:ext cx="93928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5921BB6D-C9B2-7700-9878-278D938DD717}"/>
              </a:ext>
            </a:extLst>
          </p:cNvPr>
          <p:cNvSpPr txBox="1"/>
          <p:nvPr/>
        </p:nvSpPr>
        <p:spPr>
          <a:xfrm>
            <a:off x="2741063" y="1378144"/>
            <a:ext cx="1355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Host 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49232DB-22F8-BC31-C0EE-8ABC8417CC33}"/>
              </a:ext>
            </a:extLst>
          </p:cNvPr>
          <p:cNvSpPr txBox="1"/>
          <p:nvPr/>
        </p:nvSpPr>
        <p:spPr>
          <a:xfrm>
            <a:off x="7887979" y="1375603"/>
            <a:ext cx="136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Host B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2738489-B35C-9A91-D961-D4CD9A8C0724}"/>
              </a:ext>
            </a:extLst>
          </p:cNvPr>
          <p:cNvSpPr txBox="1"/>
          <p:nvPr/>
        </p:nvSpPr>
        <p:spPr>
          <a:xfrm>
            <a:off x="4315561" y="3501866"/>
            <a:ext cx="3190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PCIe Device Pool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F177879-9A93-3688-487E-BA9917B66A26}"/>
              </a:ext>
            </a:extLst>
          </p:cNvPr>
          <p:cNvSpPr txBox="1"/>
          <p:nvPr/>
        </p:nvSpPr>
        <p:spPr>
          <a:xfrm>
            <a:off x="568397" y="5581951"/>
            <a:ext cx="104502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000" dirty="0"/>
              <a:t>Pooling improves PCIe </a:t>
            </a:r>
            <a:r>
              <a:rPr lang="en-CN" sz="3000" b="1" dirty="0"/>
              <a:t>utilization</a:t>
            </a:r>
            <a:r>
              <a:rPr lang="en-CN" sz="3000" dirty="0"/>
              <a:t> and ensures </a:t>
            </a:r>
            <a:r>
              <a:rPr lang="en-CN" sz="3000" b="1" dirty="0"/>
              <a:t>fault tolerance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3D3C1C0-5F2C-0923-9693-22212BDCC0BF}"/>
              </a:ext>
            </a:extLst>
          </p:cNvPr>
          <p:cNvGrpSpPr/>
          <p:nvPr/>
        </p:nvGrpSpPr>
        <p:grpSpPr>
          <a:xfrm>
            <a:off x="4488877" y="4340346"/>
            <a:ext cx="945739" cy="699765"/>
            <a:chOff x="6697008" y="3231834"/>
            <a:chExt cx="945739" cy="69976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87E20B-E3FF-A512-CE51-7FCEAECB6187}"/>
                </a:ext>
              </a:extLst>
            </p:cNvPr>
            <p:cNvCxnSpPr>
              <a:cxnSpLocks/>
            </p:cNvCxnSpPr>
            <p:nvPr/>
          </p:nvCxnSpPr>
          <p:spPr>
            <a:xfrm>
              <a:off x="6697008" y="3242517"/>
              <a:ext cx="1106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BF2ACCC-F15F-8FFA-364C-B6683497391E}"/>
                </a:ext>
              </a:extLst>
            </p:cNvPr>
            <p:cNvCxnSpPr>
              <a:cxnSpLocks/>
            </p:cNvCxnSpPr>
            <p:nvPr/>
          </p:nvCxnSpPr>
          <p:spPr>
            <a:xfrm>
              <a:off x="6790089" y="3231834"/>
              <a:ext cx="0" cy="699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07BA344-0267-F423-64C4-45781AC6C1B9}"/>
                </a:ext>
              </a:extLst>
            </p:cNvPr>
            <p:cNvSpPr/>
            <p:nvPr/>
          </p:nvSpPr>
          <p:spPr>
            <a:xfrm>
              <a:off x="6790089" y="3341341"/>
              <a:ext cx="836137" cy="545965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BE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7635256-E6B2-32B2-1E8E-85CA7A2FD692}"/>
                </a:ext>
              </a:extLst>
            </p:cNvPr>
            <p:cNvSpPr txBox="1"/>
            <p:nvPr/>
          </p:nvSpPr>
          <p:spPr>
            <a:xfrm>
              <a:off x="6776804" y="3272433"/>
              <a:ext cx="8659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3200" dirty="0"/>
                <a:t>NIC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FFD0061-981F-F63C-7AD3-516B4263BD20}"/>
              </a:ext>
            </a:extLst>
          </p:cNvPr>
          <p:cNvGrpSpPr/>
          <p:nvPr/>
        </p:nvGrpSpPr>
        <p:grpSpPr>
          <a:xfrm>
            <a:off x="6201755" y="4312766"/>
            <a:ext cx="990646" cy="699765"/>
            <a:chOff x="7982636" y="3217921"/>
            <a:chExt cx="990646" cy="69976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5C40F03-0257-8269-1EEB-3E927EA2BC5E}"/>
                </a:ext>
              </a:extLst>
            </p:cNvPr>
            <p:cNvGrpSpPr/>
            <p:nvPr/>
          </p:nvGrpSpPr>
          <p:grpSpPr>
            <a:xfrm>
              <a:off x="7982636" y="3217921"/>
              <a:ext cx="929218" cy="699765"/>
              <a:chOff x="2842466" y="4255478"/>
              <a:chExt cx="1993303" cy="1151791"/>
            </a:xfrm>
            <a:solidFill>
              <a:srgbClr val="FFC000"/>
            </a:solidFill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505F694-E783-178E-F652-1E90913083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466" y="4273062"/>
                <a:ext cx="2373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9FADC83-6DDF-8C6A-A733-7B0173FA6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138" y="4255478"/>
                <a:ext cx="0" cy="115179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E222388-1688-C79D-78D8-262059396694}"/>
                  </a:ext>
                </a:extLst>
              </p:cNvPr>
              <p:cNvSpPr/>
              <p:nvPr/>
            </p:nvSpPr>
            <p:spPr>
              <a:xfrm>
                <a:off x="3042138" y="4435724"/>
                <a:ext cx="1793631" cy="898642"/>
              </a:xfrm>
              <a:custGeom>
                <a:avLst/>
                <a:gdLst>
                  <a:gd name="connsiteX0" fmla="*/ 0 w 1793631"/>
                  <a:gd name="connsiteY0" fmla="*/ 0 h 852854"/>
                  <a:gd name="connsiteX1" fmla="*/ 1793631 w 1793631"/>
                  <a:gd name="connsiteY1" fmla="*/ 8793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  <a:gd name="connsiteX0" fmla="*/ 0 w 1793631"/>
                  <a:gd name="connsiteY0" fmla="*/ 0 h 852854"/>
                  <a:gd name="connsiteX1" fmla="*/ 1793631 w 1793631"/>
                  <a:gd name="connsiteY1" fmla="*/ 448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31" h="852854">
                    <a:moveTo>
                      <a:pt x="0" y="0"/>
                    </a:moveTo>
                    <a:lnTo>
                      <a:pt x="1793631" y="448"/>
                    </a:lnTo>
                    <a:lnTo>
                      <a:pt x="1793631" y="694593"/>
                    </a:lnTo>
                    <a:lnTo>
                      <a:pt x="1195754" y="694593"/>
                    </a:lnTo>
                    <a:lnTo>
                      <a:pt x="1195754" y="852854"/>
                    </a:lnTo>
                    <a:lnTo>
                      <a:pt x="606669" y="852854"/>
                    </a:lnTo>
                    <a:lnTo>
                      <a:pt x="606669" y="685800"/>
                    </a:lnTo>
                    <a:lnTo>
                      <a:pt x="0" y="685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D2CBE2C-1FBF-97CF-5CF0-0FB5D8306FF7}"/>
                </a:ext>
              </a:extLst>
            </p:cNvPr>
            <p:cNvSpPr txBox="1"/>
            <p:nvPr/>
          </p:nvSpPr>
          <p:spPr>
            <a:xfrm>
              <a:off x="8041617" y="3260352"/>
              <a:ext cx="9316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3200" dirty="0"/>
                <a:t>SSD</a:t>
              </a:r>
            </a:p>
          </p:txBody>
        </p:sp>
      </p:grpSp>
      <p:sp>
        <p:nvSpPr>
          <p:cNvPr id="99" name="Slide Number Placeholder 98">
            <a:extLst>
              <a:ext uri="{FF2B5EF4-FFF2-40B4-BE49-F238E27FC236}">
                <a16:creationId xmlns:a16="http://schemas.microsoft.com/office/drawing/2014/main" id="{3F2BB26D-F090-A27C-A243-AE15FF581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DB3C-AEE1-5547-B414-BA537C1088FE}" type="slidenum">
              <a:rPr lang="en-CN" smtClean="0"/>
              <a:t>7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062030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FB280-34D8-E2BD-9646-C3D216572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B2BE0-C4C0-A4B4-3649-DAEE06B1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4200" dirty="0"/>
              <a:t>PCIe Switches Are Expensive, RDMA Is Limited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8653A-3468-95F2-D8E1-98259018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DB3C-AEE1-5547-B414-BA537C1088FE}" type="slidenum">
              <a:rPr lang="en-CN" smtClean="0"/>
              <a:t>8</a:t>
            </a:fld>
            <a:endParaRPr lang="en-CN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81E0D36-C5FB-DF9D-EBFB-C50AD94A903F}"/>
              </a:ext>
            </a:extLst>
          </p:cNvPr>
          <p:cNvSpPr txBox="1"/>
          <p:nvPr/>
        </p:nvSpPr>
        <p:spPr>
          <a:xfrm>
            <a:off x="6911686" y="1521356"/>
            <a:ext cx="3044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Option 2: </a:t>
            </a:r>
            <a:r>
              <a:rPr lang="en-CN" sz="3200" b="1" dirty="0"/>
              <a:t>RDMA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12535E7D-7689-8FBD-3FBC-3219D20057E1}"/>
              </a:ext>
            </a:extLst>
          </p:cNvPr>
          <p:cNvSpPr/>
          <p:nvPr/>
        </p:nvSpPr>
        <p:spPr>
          <a:xfrm>
            <a:off x="7764966" y="3691482"/>
            <a:ext cx="2846436" cy="844061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9169723-8869-8B0D-BBCB-879A47B1F236}"/>
              </a:ext>
            </a:extLst>
          </p:cNvPr>
          <p:cNvGrpSpPr/>
          <p:nvPr/>
        </p:nvGrpSpPr>
        <p:grpSpPr>
          <a:xfrm>
            <a:off x="9465208" y="3834131"/>
            <a:ext cx="741776" cy="475466"/>
            <a:chOff x="2894064" y="3229585"/>
            <a:chExt cx="1028319" cy="699765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C15AA9B-235B-069B-3934-B2BC304E3F1C}"/>
                </a:ext>
              </a:extLst>
            </p:cNvPr>
            <p:cNvGrpSpPr/>
            <p:nvPr/>
          </p:nvGrpSpPr>
          <p:grpSpPr>
            <a:xfrm>
              <a:off x="2894064" y="3229585"/>
              <a:ext cx="929218" cy="699765"/>
              <a:chOff x="2842466" y="4255478"/>
              <a:chExt cx="1993303" cy="1151791"/>
            </a:xfrm>
            <a:solidFill>
              <a:srgbClr val="FFC000"/>
            </a:solidFill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7B87E76F-23C4-0E70-9B9F-5BB74404C8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466" y="4273062"/>
                <a:ext cx="2373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DF4BCBAD-5C03-A986-8666-7396863688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138" y="4255478"/>
                <a:ext cx="0" cy="115179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BDA9EF1B-719B-B09A-8689-EBA3028C5F6E}"/>
                  </a:ext>
                </a:extLst>
              </p:cNvPr>
              <p:cNvSpPr/>
              <p:nvPr/>
            </p:nvSpPr>
            <p:spPr>
              <a:xfrm>
                <a:off x="3042138" y="4435724"/>
                <a:ext cx="1793631" cy="898642"/>
              </a:xfrm>
              <a:custGeom>
                <a:avLst/>
                <a:gdLst>
                  <a:gd name="connsiteX0" fmla="*/ 0 w 1793631"/>
                  <a:gd name="connsiteY0" fmla="*/ 0 h 852854"/>
                  <a:gd name="connsiteX1" fmla="*/ 1793631 w 1793631"/>
                  <a:gd name="connsiteY1" fmla="*/ 8793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  <a:gd name="connsiteX0" fmla="*/ 0 w 1793631"/>
                  <a:gd name="connsiteY0" fmla="*/ 0 h 852854"/>
                  <a:gd name="connsiteX1" fmla="*/ 1793631 w 1793631"/>
                  <a:gd name="connsiteY1" fmla="*/ 448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31" h="852854">
                    <a:moveTo>
                      <a:pt x="0" y="0"/>
                    </a:moveTo>
                    <a:lnTo>
                      <a:pt x="1793631" y="448"/>
                    </a:lnTo>
                    <a:lnTo>
                      <a:pt x="1793631" y="694593"/>
                    </a:lnTo>
                    <a:lnTo>
                      <a:pt x="1195754" y="694593"/>
                    </a:lnTo>
                    <a:lnTo>
                      <a:pt x="1195754" y="852854"/>
                    </a:lnTo>
                    <a:lnTo>
                      <a:pt x="606669" y="852854"/>
                    </a:lnTo>
                    <a:lnTo>
                      <a:pt x="606669" y="685800"/>
                    </a:lnTo>
                    <a:lnTo>
                      <a:pt x="0" y="685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51657BF-550A-9242-3C81-F16D42045768}"/>
                </a:ext>
              </a:extLst>
            </p:cNvPr>
            <p:cNvSpPr txBox="1"/>
            <p:nvPr/>
          </p:nvSpPr>
          <p:spPr>
            <a:xfrm>
              <a:off x="2953045" y="3272016"/>
              <a:ext cx="969338" cy="63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200" dirty="0"/>
                <a:t>SSD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F397272-E143-DA81-9A5A-6FDBBAD5CBDC}"/>
              </a:ext>
            </a:extLst>
          </p:cNvPr>
          <p:cNvGrpSpPr/>
          <p:nvPr/>
        </p:nvGrpSpPr>
        <p:grpSpPr>
          <a:xfrm>
            <a:off x="9326192" y="3950421"/>
            <a:ext cx="741776" cy="475466"/>
            <a:chOff x="7982636" y="3217921"/>
            <a:chExt cx="1028319" cy="699765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F198E2F-08E6-1476-7B19-C9F5908C94E4}"/>
                </a:ext>
              </a:extLst>
            </p:cNvPr>
            <p:cNvGrpSpPr/>
            <p:nvPr/>
          </p:nvGrpSpPr>
          <p:grpSpPr>
            <a:xfrm>
              <a:off x="7982636" y="3217921"/>
              <a:ext cx="929218" cy="699765"/>
              <a:chOff x="2842466" y="4255478"/>
              <a:chExt cx="1993303" cy="1151791"/>
            </a:xfrm>
            <a:solidFill>
              <a:srgbClr val="FFC000"/>
            </a:solidFill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2F9FC010-6A2E-EA2C-8332-3B4F91743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466" y="4273062"/>
                <a:ext cx="2373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FC39659-0882-6AA5-096E-8C94012BD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138" y="4255478"/>
                <a:ext cx="0" cy="115179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41D491C1-CDDA-4273-2133-B85FD3B79495}"/>
                  </a:ext>
                </a:extLst>
              </p:cNvPr>
              <p:cNvSpPr/>
              <p:nvPr/>
            </p:nvSpPr>
            <p:spPr>
              <a:xfrm>
                <a:off x="3042138" y="4435724"/>
                <a:ext cx="1793631" cy="898642"/>
              </a:xfrm>
              <a:custGeom>
                <a:avLst/>
                <a:gdLst>
                  <a:gd name="connsiteX0" fmla="*/ 0 w 1793631"/>
                  <a:gd name="connsiteY0" fmla="*/ 0 h 852854"/>
                  <a:gd name="connsiteX1" fmla="*/ 1793631 w 1793631"/>
                  <a:gd name="connsiteY1" fmla="*/ 8793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  <a:gd name="connsiteX0" fmla="*/ 0 w 1793631"/>
                  <a:gd name="connsiteY0" fmla="*/ 0 h 852854"/>
                  <a:gd name="connsiteX1" fmla="*/ 1793631 w 1793631"/>
                  <a:gd name="connsiteY1" fmla="*/ 448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31" h="852854">
                    <a:moveTo>
                      <a:pt x="0" y="0"/>
                    </a:moveTo>
                    <a:lnTo>
                      <a:pt x="1793631" y="448"/>
                    </a:lnTo>
                    <a:lnTo>
                      <a:pt x="1793631" y="694593"/>
                    </a:lnTo>
                    <a:lnTo>
                      <a:pt x="1195754" y="694593"/>
                    </a:lnTo>
                    <a:lnTo>
                      <a:pt x="1195754" y="852854"/>
                    </a:lnTo>
                    <a:lnTo>
                      <a:pt x="606669" y="852854"/>
                    </a:lnTo>
                    <a:lnTo>
                      <a:pt x="606669" y="685800"/>
                    </a:lnTo>
                    <a:lnTo>
                      <a:pt x="0" y="685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1BB9B06-F9C8-0692-42E1-B9E0BA940F9A}"/>
                </a:ext>
              </a:extLst>
            </p:cNvPr>
            <p:cNvSpPr txBox="1"/>
            <p:nvPr/>
          </p:nvSpPr>
          <p:spPr>
            <a:xfrm>
              <a:off x="8041617" y="3260352"/>
              <a:ext cx="969338" cy="63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200" dirty="0"/>
                <a:t>SSD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70A35E7-9498-6719-D546-73FD8B2CACD4}"/>
              </a:ext>
            </a:extLst>
          </p:cNvPr>
          <p:cNvGrpSpPr/>
          <p:nvPr/>
        </p:nvGrpSpPr>
        <p:grpSpPr>
          <a:xfrm>
            <a:off x="8572806" y="2276673"/>
            <a:ext cx="1225466" cy="501734"/>
            <a:chOff x="2512605" y="2330884"/>
            <a:chExt cx="1225466" cy="650210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B5ABF65A-4447-B6C7-0BC8-190A033B6EED}"/>
                </a:ext>
              </a:extLst>
            </p:cNvPr>
            <p:cNvSpPr/>
            <p:nvPr/>
          </p:nvSpPr>
          <p:spPr>
            <a:xfrm>
              <a:off x="2512605" y="2349476"/>
              <a:ext cx="1225466" cy="631618"/>
            </a:xfrm>
            <a:prstGeom prst="roundRect">
              <a:avLst/>
            </a:prstGeom>
            <a:solidFill>
              <a:srgbClr val="F6FAF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A5C39B4-7769-1BE9-7B74-46EF8FCE8D9B}"/>
                </a:ext>
              </a:extLst>
            </p:cNvPr>
            <p:cNvSpPr txBox="1"/>
            <p:nvPr/>
          </p:nvSpPr>
          <p:spPr>
            <a:xfrm>
              <a:off x="2660810" y="2330884"/>
              <a:ext cx="924740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800" dirty="0"/>
                <a:t>Host</a:t>
              </a: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B2D09D74-2420-54DB-6F96-723B59B22268}"/>
              </a:ext>
            </a:extLst>
          </p:cNvPr>
          <p:cNvSpPr txBox="1"/>
          <p:nvPr/>
        </p:nvSpPr>
        <p:spPr>
          <a:xfrm>
            <a:off x="464170" y="1521356"/>
            <a:ext cx="458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Option 1: </a:t>
            </a:r>
            <a:r>
              <a:rPr lang="en-CN" sz="3200" b="1" dirty="0"/>
              <a:t>PCIe Switches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5622164-7382-3BD4-2DBF-100F2020081B}"/>
              </a:ext>
            </a:extLst>
          </p:cNvPr>
          <p:cNvSpPr/>
          <p:nvPr/>
        </p:nvSpPr>
        <p:spPr>
          <a:xfrm>
            <a:off x="1902437" y="3719191"/>
            <a:ext cx="2846436" cy="844061"/>
          </a:xfrm>
          <a:prstGeom prst="roundRect">
            <a:avLst/>
          </a:prstGeom>
          <a:solidFill>
            <a:srgbClr val="F6FAF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F7E1F50-D6FD-B2B1-E940-6405EE7DA283}"/>
              </a:ext>
            </a:extLst>
          </p:cNvPr>
          <p:cNvGrpSpPr/>
          <p:nvPr/>
        </p:nvGrpSpPr>
        <p:grpSpPr>
          <a:xfrm>
            <a:off x="2460978" y="3838711"/>
            <a:ext cx="710304" cy="475466"/>
            <a:chOff x="1608436" y="3243498"/>
            <a:chExt cx="984689" cy="699765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F579316A-FD48-21C7-1C6D-7077A3C055A8}"/>
                </a:ext>
              </a:extLst>
            </p:cNvPr>
            <p:cNvCxnSpPr>
              <a:cxnSpLocks/>
            </p:cNvCxnSpPr>
            <p:nvPr/>
          </p:nvCxnSpPr>
          <p:spPr>
            <a:xfrm>
              <a:off x="1608436" y="3254181"/>
              <a:ext cx="1106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B9181481-0966-0D65-A92A-B3FA981E6FE6}"/>
                </a:ext>
              </a:extLst>
            </p:cNvPr>
            <p:cNvCxnSpPr>
              <a:cxnSpLocks/>
            </p:cNvCxnSpPr>
            <p:nvPr/>
          </p:nvCxnSpPr>
          <p:spPr>
            <a:xfrm>
              <a:off x="1701517" y="3243498"/>
              <a:ext cx="0" cy="699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DA44E8E1-AA4C-209A-54AE-1D7D53D14C10}"/>
                </a:ext>
              </a:extLst>
            </p:cNvPr>
            <p:cNvSpPr/>
            <p:nvPr/>
          </p:nvSpPr>
          <p:spPr>
            <a:xfrm>
              <a:off x="1701517" y="3353005"/>
              <a:ext cx="836137" cy="545965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BE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80EC293B-6830-A081-02DE-43348BAB0459}"/>
                </a:ext>
              </a:extLst>
            </p:cNvPr>
            <p:cNvSpPr txBox="1"/>
            <p:nvPr/>
          </p:nvSpPr>
          <p:spPr>
            <a:xfrm>
              <a:off x="1688232" y="3284098"/>
              <a:ext cx="904893" cy="63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200" dirty="0"/>
                <a:t>NIC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7FABEF9-D59E-3931-4ABC-924ABF0CFC10}"/>
              </a:ext>
            </a:extLst>
          </p:cNvPr>
          <p:cNvGrpSpPr/>
          <p:nvPr/>
        </p:nvGrpSpPr>
        <p:grpSpPr>
          <a:xfrm>
            <a:off x="3622340" y="3854459"/>
            <a:ext cx="741776" cy="475466"/>
            <a:chOff x="2894064" y="3229585"/>
            <a:chExt cx="1028319" cy="699765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C50B9E0B-01FA-5722-4EE3-F21788A07C81}"/>
                </a:ext>
              </a:extLst>
            </p:cNvPr>
            <p:cNvGrpSpPr/>
            <p:nvPr/>
          </p:nvGrpSpPr>
          <p:grpSpPr>
            <a:xfrm>
              <a:off x="2894064" y="3229585"/>
              <a:ext cx="929218" cy="699765"/>
              <a:chOff x="2842466" y="4255478"/>
              <a:chExt cx="1993303" cy="1151791"/>
            </a:xfrm>
            <a:solidFill>
              <a:srgbClr val="FFC000"/>
            </a:solidFill>
          </p:grpSpPr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1DC7D343-6E50-F8C8-FBD5-D265AAAF09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466" y="4273062"/>
                <a:ext cx="2373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B321CE9-B8B8-0245-98A1-D35A52F2FD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138" y="4255478"/>
                <a:ext cx="0" cy="115179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C9817798-4EED-D542-D3B2-953127781FB9}"/>
                  </a:ext>
                </a:extLst>
              </p:cNvPr>
              <p:cNvSpPr/>
              <p:nvPr/>
            </p:nvSpPr>
            <p:spPr>
              <a:xfrm>
                <a:off x="3042138" y="4435724"/>
                <a:ext cx="1793631" cy="898642"/>
              </a:xfrm>
              <a:custGeom>
                <a:avLst/>
                <a:gdLst>
                  <a:gd name="connsiteX0" fmla="*/ 0 w 1793631"/>
                  <a:gd name="connsiteY0" fmla="*/ 0 h 852854"/>
                  <a:gd name="connsiteX1" fmla="*/ 1793631 w 1793631"/>
                  <a:gd name="connsiteY1" fmla="*/ 8793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  <a:gd name="connsiteX0" fmla="*/ 0 w 1793631"/>
                  <a:gd name="connsiteY0" fmla="*/ 0 h 852854"/>
                  <a:gd name="connsiteX1" fmla="*/ 1793631 w 1793631"/>
                  <a:gd name="connsiteY1" fmla="*/ 448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31" h="852854">
                    <a:moveTo>
                      <a:pt x="0" y="0"/>
                    </a:moveTo>
                    <a:lnTo>
                      <a:pt x="1793631" y="448"/>
                    </a:lnTo>
                    <a:lnTo>
                      <a:pt x="1793631" y="694593"/>
                    </a:lnTo>
                    <a:lnTo>
                      <a:pt x="1195754" y="694593"/>
                    </a:lnTo>
                    <a:lnTo>
                      <a:pt x="1195754" y="852854"/>
                    </a:lnTo>
                    <a:lnTo>
                      <a:pt x="606669" y="852854"/>
                    </a:lnTo>
                    <a:lnTo>
                      <a:pt x="606669" y="685800"/>
                    </a:lnTo>
                    <a:lnTo>
                      <a:pt x="0" y="685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A20BE09-710B-6E03-D162-972AB2FD9525}"/>
                </a:ext>
              </a:extLst>
            </p:cNvPr>
            <p:cNvSpPr txBox="1"/>
            <p:nvPr/>
          </p:nvSpPr>
          <p:spPr>
            <a:xfrm>
              <a:off x="2953045" y="3272016"/>
              <a:ext cx="969338" cy="63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200" dirty="0"/>
                <a:t>SSD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69FCD7D-C19E-923D-B17A-E3EF893A910B}"/>
              </a:ext>
            </a:extLst>
          </p:cNvPr>
          <p:cNvGrpSpPr/>
          <p:nvPr/>
        </p:nvGrpSpPr>
        <p:grpSpPr>
          <a:xfrm>
            <a:off x="2310949" y="3973741"/>
            <a:ext cx="710304" cy="475466"/>
            <a:chOff x="6697008" y="3231834"/>
            <a:chExt cx="984689" cy="699765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FDA8BEB-C924-03E9-41BD-312F20A58018}"/>
                </a:ext>
              </a:extLst>
            </p:cNvPr>
            <p:cNvCxnSpPr>
              <a:cxnSpLocks/>
            </p:cNvCxnSpPr>
            <p:nvPr/>
          </p:nvCxnSpPr>
          <p:spPr>
            <a:xfrm>
              <a:off x="6697008" y="3242517"/>
              <a:ext cx="1106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3FF246B-3BEB-A1FF-04BA-1B9FCD0CF908}"/>
                </a:ext>
              </a:extLst>
            </p:cNvPr>
            <p:cNvCxnSpPr>
              <a:cxnSpLocks/>
            </p:cNvCxnSpPr>
            <p:nvPr/>
          </p:nvCxnSpPr>
          <p:spPr>
            <a:xfrm>
              <a:off x="6790089" y="3231834"/>
              <a:ext cx="0" cy="699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BD27B192-42D9-6D82-9F11-907EA84267FD}"/>
                </a:ext>
              </a:extLst>
            </p:cNvPr>
            <p:cNvSpPr/>
            <p:nvPr/>
          </p:nvSpPr>
          <p:spPr>
            <a:xfrm>
              <a:off x="6790089" y="3341341"/>
              <a:ext cx="836137" cy="545965"/>
            </a:xfrm>
            <a:custGeom>
              <a:avLst/>
              <a:gdLst>
                <a:gd name="connsiteX0" fmla="*/ 0 w 1793631"/>
                <a:gd name="connsiteY0" fmla="*/ 0 h 852854"/>
                <a:gd name="connsiteX1" fmla="*/ 1793631 w 1793631"/>
                <a:gd name="connsiteY1" fmla="*/ 8793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  <a:gd name="connsiteX0" fmla="*/ 0 w 1793631"/>
                <a:gd name="connsiteY0" fmla="*/ 0 h 852854"/>
                <a:gd name="connsiteX1" fmla="*/ 1793631 w 1793631"/>
                <a:gd name="connsiteY1" fmla="*/ 448 h 852854"/>
                <a:gd name="connsiteX2" fmla="*/ 1793631 w 1793631"/>
                <a:gd name="connsiteY2" fmla="*/ 694593 h 852854"/>
                <a:gd name="connsiteX3" fmla="*/ 1195754 w 1793631"/>
                <a:gd name="connsiteY3" fmla="*/ 694593 h 852854"/>
                <a:gd name="connsiteX4" fmla="*/ 1195754 w 1793631"/>
                <a:gd name="connsiteY4" fmla="*/ 852854 h 852854"/>
                <a:gd name="connsiteX5" fmla="*/ 606669 w 1793631"/>
                <a:gd name="connsiteY5" fmla="*/ 852854 h 852854"/>
                <a:gd name="connsiteX6" fmla="*/ 606669 w 1793631"/>
                <a:gd name="connsiteY6" fmla="*/ 685800 h 852854"/>
                <a:gd name="connsiteX7" fmla="*/ 0 w 1793631"/>
                <a:gd name="connsiteY7" fmla="*/ 685800 h 852854"/>
                <a:gd name="connsiteX8" fmla="*/ 0 w 1793631"/>
                <a:gd name="connsiteY8" fmla="*/ 0 h 8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31" h="852854">
                  <a:moveTo>
                    <a:pt x="0" y="0"/>
                  </a:moveTo>
                  <a:lnTo>
                    <a:pt x="1793631" y="448"/>
                  </a:lnTo>
                  <a:lnTo>
                    <a:pt x="1793631" y="694593"/>
                  </a:lnTo>
                  <a:lnTo>
                    <a:pt x="1195754" y="694593"/>
                  </a:lnTo>
                  <a:lnTo>
                    <a:pt x="1195754" y="852854"/>
                  </a:lnTo>
                  <a:lnTo>
                    <a:pt x="606669" y="852854"/>
                  </a:lnTo>
                  <a:lnTo>
                    <a:pt x="60666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BE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97953277-9523-4DA9-99E9-7E00CCFEE539}"/>
                </a:ext>
              </a:extLst>
            </p:cNvPr>
            <p:cNvSpPr txBox="1"/>
            <p:nvPr/>
          </p:nvSpPr>
          <p:spPr>
            <a:xfrm>
              <a:off x="6776804" y="3272434"/>
              <a:ext cx="904893" cy="63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200" dirty="0"/>
                <a:t>NIC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7843AA8-5E55-BD32-F961-0388EE5DB59A}"/>
              </a:ext>
            </a:extLst>
          </p:cNvPr>
          <p:cNvGrpSpPr/>
          <p:nvPr/>
        </p:nvGrpSpPr>
        <p:grpSpPr>
          <a:xfrm>
            <a:off x="3483324" y="3970749"/>
            <a:ext cx="741776" cy="475466"/>
            <a:chOff x="7982636" y="3217921"/>
            <a:chExt cx="1028319" cy="69976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7364B18-16E9-59D8-1DD5-0FC8173673FE}"/>
                </a:ext>
              </a:extLst>
            </p:cNvPr>
            <p:cNvGrpSpPr/>
            <p:nvPr/>
          </p:nvGrpSpPr>
          <p:grpSpPr>
            <a:xfrm>
              <a:off x="7982636" y="3217921"/>
              <a:ext cx="929218" cy="699765"/>
              <a:chOff x="2842466" y="4255478"/>
              <a:chExt cx="1993303" cy="1151791"/>
            </a:xfrm>
            <a:solidFill>
              <a:srgbClr val="FFC000"/>
            </a:solidFill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5F8F5612-6E2A-B508-E192-721E7168D3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466" y="4273062"/>
                <a:ext cx="2373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39AE3933-060B-9D00-4D46-F5DDE5CA2F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138" y="4255478"/>
                <a:ext cx="0" cy="115179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1A7EA822-F266-34E0-07D7-1EBBB008C4D7}"/>
                  </a:ext>
                </a:extLst>
              </p:cNvPr>
              <p:cNvSpPr/>
              <p:nvPr/>
            </p:nvSpPr>
            <p:spPr>
              <a:xfrm>
                <a:off x="3042138" y="4435724"/>
                <a:ext cx="1793631" cy="898642"/>
              </a:xfrm>
              <a:custGeom>
                <a:avLst/>
                <a:gdLst>
                  <a:gd name="connsiteX0" fmla="*/ 0 w 1793631"/>
                  <a:gd name="connsiteY0" fmla="*/ 0 h 852854"/>
                  <a:gd name="connsiteX1" fmla="*/ 1793631 w 1793631"/>
                  <a:gd name="connsiteY1" fmla="*/ 8793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  <a:gd name="connsiteX0" fmla="*/ 0 w 1793631"/>
                  <a:gd name="connsiteY0" fmla="*/ 0 h 852854"/>
                  <a:gd name="connsiteX1" fmla="*/ 1793631 w 1793631"/>
                  <a:gd name="connsiteY1" fmla="*/ 448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31" h="852854">
                    <a:moveTo>
                      <a:pt x="0" y="0"/>
                    </a:moveTo>
                    <a:lnTo>
                      <a:pt x="1793631" y="448"/>
                    </a:lnTo>
                    <a:lnTo>
                      <a:pt x="1793631" y="694593"/>
                    </a:lnTo>
                    <a:lnTo>
                      <a:pt x="1195754" y="694593"/>
                    </a:lnTo>
                    <a:lnTo>
                      <a:pt x="1195754" y="852854"/>
                    </a:lnTo>
                    <a:lnTo>
                      <a:pt x="606669" y="852854"/>
                    </a:lnTo>
                    <a:lnTo>
                      <a:pt x="606669" y="685800"/>
                    </a:lnTo>
                    <a:lnTo>
                      <a:pt x="0" y="685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C522EBA-C748-D330-086D-B7401FEB9622}"/>
                </a:ext>
              </a:extLst>
            </p:cNvPr>
            <p:cNvSpPr txBox="1"/>
            <p:nvPr/>
          </p:nvSpPr>
          <p:spPr>
            <a:xfrm>
              <a:off x="8041617" y="3260352"/>
              <a:ext cx="969338" cy="63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200" dirty="0"/>
                <a:t>SSD</a:t>
              </a:r>
            </a:p>
          </p:txBody>
        </p:sp>
      </p:grp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85407881-4E44-1DC0-4B92-7F0213507F12}"/>
              </a:ext>
            </a:extLst>
          </p:cNvPr>
          <p:cNvCxnSpPr/>
          <p:nvPr/>
        </p:nvCxnSpPr>
        <p:spPr>
          <a:xfrm>
            <a:off x="6440342" y="1637918"/>
            <a:ext cx="0" cy="466566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3" name="Picture 182">
            <a:extLst>
              <a:ext uri="{FF2B5EF4-FFF2-40B4-BE49-F238E27FC236}">
                <a16:creationId xmlns:a16="http://schemas.microsoft.com/office/drawing/2014/main" id="{FA08BB4A-E913-7F4E-7EC7-BA1DF2EE9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577" y="2908074"/>
            <a:ext cx="1227849" cy="658616"/>
          </a:xfrm>
          <a:prstGeom prst="rect">
            <a:avLst/>
          </a:prstGeom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33704A3A-8341-7AA6-47EE-5152EDBD39AE}"/>
              </a:ext>
            </a:extLst>
          </p:cNvPr>
          <p:cNvGrpSpPr/>
          <p:nvPr/>
        </p:nvGrpSpPr>
        <p:grpSpPr>
          <a:xfrm>
            <a:off x="1377294" y="2222421"/>
            <a:ext cx="1225466" cy="501734"/>
            <a:chOff x="2512605" y="2330884"/>
            <a:chExt cx="1225466" cy="650210"/>
          </a:xfrm>
        </p:grpSpPr>
        <p:sp>
          <p:nvSpPr>
            <p:cNvPr id="185" name="Rounded Rectangle 184">
              <a:extLst>
                <a:ext uri="{FF2B5EF4-FFF2-40B4-BE49-F238E27FC236}">
                  <a16:creationId xmlns:a16="http://schemas.microsoft.com/office/drawing/2014/main" id="{E6E999FF-9E5D-8182-13AB-4EEEAF6B163B}"/>
                </a:ext>
              </a:extLst>
            </p:cNvPr>
            <p:cNvSpPr/>
            <p:nvPr/>
          </p:nvSpPr>
          <p:spPr>
            <a:xfrm>
              <a:off x="2512605" y="2349476"/>
              <a:ext cx="1225466" cy="631618"/>
            </a:xfrm>
            <a:prstGeom prst="roundRect">
              <a:avLst/>
            </a:prstGeom>
            <a:solidFill>
              <a:srgbClr val="F6FAF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5C31A73D-4573-BA9C-37BD-D1D3ADC61059}"/>
                </a:ext>
              </a:extLst>
            </p:cNvPr>
            <p:cNvSpPr txBox="1"/>
            <p:nvPr/>
          </p:nvSpPr>
          <p:spPr>
            <a:xfrm>
              <a:off x="2660810" y="2330884"/>
              <a:ext cx="924740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800" dirty="0"/>
                <a:t>Host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049A08F-1B2D-E8AE-B918-D4B878B0397F}"/>
              </a:ext>
            </a:extLst>
          </p:cNvPr>
          <p:cNvGrpSpPr/>
          <p:nvPr/>
        </p:nvGrpSpPr>
        <p:grpSpPr>
          <a:xfrm>
            <a:off x="2698577" y="2222421"/>
            <a:ext cx="1225466" cy="501734"/>
            <a:chOff x="2512605" y="2330884"/>
            <a:chExt cx="1225466" cy="650210"/>
          </a:xfrm>
        </p:grpSpPr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6BAF015F-802F-CFEB-960E-941B115DF7BA}"/>
                </a:ext>
              </a:extLst>
            </p:cNvPr>
            <p:cNvSpPr/>
            <p:nvPr/>
          </p:nvSpPr>
          <p:spPr>
            <a:xfrm>
              <a:off x="2512605" y="2349476"/>
              <a:ext cx="1225466" cy="631618"/>
            </a:xfrm>
            <a:prstGeom prst="roundRect">
              <a:avLst/>
            </a:prstGeom>
            <a:solidFill>
              <a:srgbClr val="F6FAF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6A30A17-8402-FB51-C971-EE6AA81FCA61}"/>
                </a:ext>
              </a:extLst>
            </p:cNvPr>
            <p:cNvSpPr txBox="1"/>
            <p:nvPr/>
          </p:nvSpPr>
          <p:spPr>
            <a:xfrm>
              <a:off x="2660810" y="2330884"/>
              <a:ext cx="924740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800" dirty="0"/>
                <a:t>Host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272F68E-BE14-0C42-F00C-25FFCC1F332E}"/>
              </a:ext>
            </a:extLst>
          </p:cNvPr>
          <p:cNvGrpSpPr/>
          <p:nvPr/>
        </p:nvGrpSpPr>
        <p:grpSpPr>
          <a:xfrm>
            <a:off x="4027581" y="2222421"/>
            <a:ext cx="1225466" cy="501734"/>
            <a:chOff x="2512605" y="2330884"/>
            <a:chExt cx="1225466" cy="650210"/>
          </a:xfrm>
        </p:grpSpPr>
        <p:sp>
          <p:nvSpPr>
            <p:cNvPr id="191" name="Rounded Rectangle 190">
              <a:extLst>
                <a:ext uri="{FF2B5EF4-FFF2-40B4-BE49-F238E27FC236}">
                  <a16:creationId xmlns:a16="http://schemas.microsoft.com/office/drawing/2014/main" id="{66241486-2C48-9C6F-96C0-288573C3BEA7}"/>
                </a:ext>
              </a:extLst>
            </p:cNvPr>
            <p:cNvSpPr/>
            <p:nvPr/>
          </p:nvSpPr>
          <p:spPr>
            <a:xfrm>
              <a:off x="2512605" y="2349476"/>
              <a:ext cx="1225466" cy="631618"/>
            </a:xfrm>
            <a:prstGeom prst="roundRect">
              <a:avLst/>
            </a:prstGeom>
            <a:solidFill>
              <a:srgbClr val="F6FAF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29F27B4B-2479-C275-9439-5E48B20862D0}"/>
                </a:ext>
              </a:extLst>
            </p:cNvPr>
            <p:cNvSpPr txBox="1"/>
            <p:nvPr/>
          </p:nvSpPr>
          <p:spPr>
            <a:xfrm>
              <a:off x="2660810" y="2330884"/>
              <a:ext cx="924740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800" dirty="0"/>
                <a:t>Host</a:t>
              </a:r>
            </a:p>
          </p:txBody>
        </p:sp>
      </p:grp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887B7335-3CEF-C93F-CE09-3B3C540E40D9}"/>
              </a:ext>
            </a:extLst>
          </p:cNvPr>
          <p:cNvCxnSpPr>
            <a:cxnSpLocks/>
            <a:stCxn id="185" idx="2"/>
          </p:cNvCxnSpPr>
          <p:nvPr/>
        </p:nvCxnSpPr>
        <p:spPr>
          <a:xfrm>
            <a:off x="1990027" y="2724155"/>
            <a:ext cx="807197" cy="264128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1F1BCAB-DEA8-76E8-A189-1E4CB9D68EC3}"/>
              </a:ext>
            </a:extLst>
          </p:cNvPr>
          <p:cNvCxnSpPr>
            <a:cxnSpLocks/>
          </p:cNvCxnSpPr>
          <p:nvPr/>
        </p:nvCxnSpPr>
        <p:spPr>
          <a:xfrm>
            <a:off x="3294589" y="2733036"/>
            <a:ext cx="0" cy="237261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350D8D98-3443-BD9E-5A57-EC7A5CBDD2D0}"/>
              </a:ext>
            </a:extLst>
          </p:cNvPr>
          <p:cNvCxnSpPr>
            <a:cxnSpLocks/>
            <a:endCxn id="191" idx="2"/>
          </p:cNvCxnSpPr>
          <p:nvPr/>
        </p:nvCxnSpPr>
        <p:spPr>
          <a:xfrm flipV="1">
            <a:off x="3771522" y="2724155"/>
            <a:ext cx="868792" cy="267917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C2E9E9D2-218B-497D-489C-6EDD4C621FBC}"/>
              </a:ext>
            </a:extLst>
          </p:cNvPr>
          <p:cNvCxnSpPr>
            <a:cxnSpLocks/>
          </p:cNvCxnSpPr>
          <p:nvPr/>
        </p:nvCxnSpPr>
        <p:spPr>
          <a:xfrm>
            <a:off x="3316703" y="3491224"/>
            <a:ext cx="0" cy="237261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940FC718-C496-5940-BC6E-B67FC42FDD70}"/>
              </a:ext>
            </a:extLst>
          </p:cNvPr>
          <p:cNvSpPr txBox="1"/>
          <p:nvPr/>
        </p:nvSpPr>
        <p:spPr>
          <a:xfrm>
            <a:off x="3776251" y="3015909"/>
            <a:ext cx="178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PCIe Switch</a:t>
            </a:r>
          </a:p>
        </p:txBody>
      </p: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3D8E16BD-3906-DC0D-0337-3B025DA4AF52}"/>
              </a:ext>
            </a:extLst>
          </p:cNvPr>
          <p:cNvCxnSpPr>
            <a:cxnSpLocks/>
            <a:stCxn id="72" idx="2"/>
            <a:endCxn id="95" idx="0"/>
          </p:cNvCxnSpPr>
          <p:nvPr/>
        </p:nvCxnSpPr>
        <p:spPr>
          <a:xfrm>
            <a:off x="9185539" y="2778407"/>
            <a:ext cx="2645" cy="9130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Cloud 205">
            <a:extLst>
              <a:ext uri="{FF2B5EF4-FFF2-40B4-BE49-F238E27FC236}">
                <a16:creationId xmlns:a16="http://schemas.microsoft.com/office/drawing/2014/main" id="{F340E0E3-0C38-07E7-D177-192FEE58A127}"/>
              </a:ext>
            </a:extLst>
          </p:cNvPr>
          <p:cNvSpPr/>
          <p:nvPr/>
        </p:nvSpPr>
        <p:spPr>
          <a:xfrm>
            <a:off x="8203716" y="2965799"/>
            <a:ext cx="1959329" cy="515250"/>
          </a:xfrm>
          <a:prstGeom prst="cloud">
            <a:avLst/>
          </a:prstGeom>
          <a:solidFill>
            <a:srgbClr val="F6FAF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chemeClr val="tx1"/>
                </a:solidFill>
              </a:rPr>
              <a:t>RDMA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778F76C4-C37D-29A8-EFCD-A9A12FC41532}"/>
              </a:ext>
            </a:extLst>
          </p:cNvPr>
          <p:cNvSpPr txBox="1"/>
          <p:nvPr/>
        </p:nvSpPr>
        <p:spPr>
          <a:xfrm>
            <a:off x="7099574" y="55565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❌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DF941844-3A03-B7BA-C7E2-E8F5455AAF74}"/>
              </a:ext>
            </a:extLst>
          </p:cNvPr>
          <p:cNvSpPr txBox="1"/>
          <p:nvPr/>
        </p:nvSpPr>
        <p:spPr>
          <a:xfrm>
            <a:off x="7586547" y="5498140"/>
            <a:ext cx="337714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600" dirty="0">
                <a:solidFill>
                  <a:srgbClr val="9F0605"/>
                </a:solidFill>
              </a:rPr>
              <a:t>High latency overhead</a:t>
            </a:r>
          </a:p>
          <a:p>
            <a:r>
              <a:rPr lang="en-CN" sz="2600" dirty="0">
                <a:solidFill>
                  <a:srgbClr val="9F0605"/>
                </a:solidFill>
              </a:rPr>
              <a:t>and limited IOPS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3A18EA5-AEF9-25E2-EEAA-C98A88093DD7}"/>
              </a:ext>
            </a:extLst>
          </p:cNvPr>
          <p:cNvSpPr txBox="1"/>
          <p:nvPr/>
        </p:nvSpPr>
        <p:spPr>
          <a:xfrm>
            <a:off x="7574273" y="4786289"/>
            <a:ext cx="27462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600" dirty="0">
                <a:solidFill>
                  <a:srgbClr val="9F0605"/>
                </a:solidFill>
              </a:rPr>
              <a:t>Cannot pool NICs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6F3DA18C-8BFB-E1B9-1593-8B52EADBEEE4}"/>
              </a:ext>
            </a:extLst>
          </p:cNvPr>
          <p:cNvSpPr txBox="1"/>
          <p:nvPr/>
        </p:nvSpPr>
        <p:spPr>
          <a:xfrm>
            <a:off x="7109325" y="48509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❌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EA79EEF4-918E-472C-DBDA-174729532481}"/>
              </a:ext>
            </a:extLst>
          </p:cNvPr>
          <p:cNvSpPr txBox="1"/>
          <p:nvPr/>
        </p:nvSpPr>
        <p:spPr>
          <a:xfrm>
            <a:off x="1301262" y="47813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❌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4242ADDF-CDC9-7AD5-334F-7A56F30AA952}"/>
              </a:ext>
            </a:extLst>
          </p:cNvPr>
          <p:cNvSpPr txBox="1"/>
          <p:nvPr/>
        </p:nvSpPr>
        <p:spPr>
          <a:xfrm>
            <a:off x="1776642" y="4721785"/>
            <a:ext cx="30266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600" dirty="0">
                <a:solidFill>
                  <a:srgbClr val="9F0605"/>
                </a:solidFill>
              </a:rPr>
              <a:t>Expensive to deploy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FA401B2-3FDD-D0BB-3F0A-9F361D77C649}"/>
              </a:ext>
            </a:extLst>
          </p:cNvPr>
          <p:cNvSpPr txBox="1"/>
          <p:nvPr/>
        </p:nvSpPr>
        <p:spPr>
          <a:xfrm>
            <a:off x="1781900" y="5202409"/>
            <a:ext cx="4600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9F0605"/>
                </a:solidFill>
              </a:rPr>
              <a:t>(switches + switch software</a:t>
            </a:r>
          </a:p>
          <a:p>
            <a:r>
              <a:rPr lang="en-CN" sz="2400" dirty="0">
                <a:solidFill>
                  <a:srgbClr val="9F0605"/>
                </a:solidFill>
              </a:rPr>
              <a:t> + host adapter cards + cabling)</a:t>
            </a:r>
          </a:p>
          <a:p>
            <a:r>
              <a:rPr lang="en-CN" sz="2400" dirty="0">
                <a:solidFill>
                  <a:srgbClr val="9F0605"/>
                </a:solidFill>
              </a:rPr>
              <a:t> = </a:t>
            </a:r>
            <a:r>
              <a:rPr lang="en-CN" sz="2400" b="1" dirty="0">
                <a:solidFill>
                  <a:srgbClr val="9F0605"/>
                </a:solidFill>
              </a:rPr>
              <a:t>$80,000 per rack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B880A4-C5D0-2180-F119-41A06C8DA2F0}"/>
              </a:ext>
            </a:extLst>
          </p:cNvPr>
          <p:cNvGrpSpPr/>
          <p:nvPr/>
        </p:nvGrpSpPr>
        <p:grpSpPr>
          <a:xfrm>
            <a:off x="8333901" y="3834131"/>
            <a:ext cx="741776" cy="475466"/>
            <a:chOff x="2894064" y="3229585"/>
            <a:chExt cx="1028319" cy="6997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F0FB76-0A65-9463-50FE-804F114627B3}"/>
                </a:ext>
              </a:extLst>
            </p:cNvPr>
            <p:cNvGrpSpPr/>
            <p:nvPr/>
          </p:nvGrpSpPr>
          <p:grpSpPr>
            <a:xfrm>
              <a:off x="2894064" y="3229585"/>
              <a:ext cx="929218" cy="699765"/>
              <a:chOff x="2842466" y="4255478"/>
              <a:chExt cx="1993303" cy="1151791"/>
            </a:xfrm>
            <a:solidFill>
              <a:srgbClr val="FFC000"/>
            </a:solidFill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A5B9894-773D-B109-1ED5-E6D67FF9FC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466" y="4273062"/>
                <a:ext cx="2373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65D7DFB-9F05-2C6B-6EB6-D7545C3388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138" y="4255478"/>
                <a:ext cx="0" cy="115179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BA4CE202-0568-BFD3-3661-81295A107554}"/>
                  </a:ext>
                </a:extLst>
              </p:cNvPr>
              <p:cNvSpPr/>
              <p:nvPr/>
            </p:nvSpPr>
            <p:spPr>
              <a:xfrm>
                <a:off x="3042138" y="4435724"/>
                <a:ext cx="1793631" cy="898642"/>
              </a:xfrm>
              <a:custGeom>
                <a:avLst/>
                <a:gdLst>
                  <a:gd name="connsiteX0" fmla="*/ 0 w 1793631"/>
                  <a:gd name="connsiteY0" fmla="*/ 0 h 852854"/>
                  <a:gd name="connsiteX1" fmla="*/ 1793631 w 1793631"/>
                  <a:gd name="connsiteY1" fmla="*/ 8793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  <a:gd name="connsiteX0" fmla="*/ 0 w 1793631"/>
                  <a:gd name="connsiteY0" fmla="*/ 0 h 852854"/>
                  <a:gd name="connsiteX1" fmla="*/ 1793631 w 1793631"/>
                  <a:gd name="connsiteY1" fmla="*/ 448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31" h="852854">
                    <a:moveTo>
                      <a:pt x="0" y="0"/>
                    </a:moveTo>
                    <a:lnTo>
                      <a:pt x="1793631" y="448"/>
                    </a:lnTo>
                    <a:lnTo>
                      <a:pt x="1793631" y="694593"/>
                    </a:lnTo>
                    <a:lnTo>
                      <a:pt x="1195754" y="694593"/>
                    </a:lnTo>
                    <a:lnTo>
                      <a:pt x="1195754" y="852854"/>
                    </a:lnTo>
                    <a:lnTo>
                      <a:pt x="606669" y="852854"/>
                    </a:lnTo>
                    <a:lnTo>
                      <a:pt x="606669" y="685800"/>
                    </a:lnTo>
                    <a:lnTo>
                      <a:pt x="0" y="685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C8DBBB-226B-8B2C-16F2-C5DDC35566BC}"/>
                </a:ext>
              </a:extLst>
            </p:cNvPr>
            <p:cNvSpPr txBox="1"/>
            <p:nvPr/>
          </p:nvSpPr>
          <p:spPr>
            <a:xfrm>
              <a:off x="2953045" y="3272016"/>
              <a:ext cx="969338" cy="63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200" dirty="0"/>
                <a:t>SSD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3A3F68-727F-59A7-AD5D-D57D6C13F268}"/>
              </a:ext>
            </a:extLst>
          </p:cNvPr>
          <p:cNvGrpSpPr/>
          <p:nvPr/>
        </p:nvGrpSpPr>
        <p:grpSpPr>
          <a:xfrm>
            <a:off x="8194885" y="3950421"/>
            <a:ext cx="741776" cy="475466"/>
            <a:chOff x="7982636" y="3217921"/>
            <a:chExt cx="1028319" cy="6997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0C3A10-6800-D507-2FCF-64226E1D6321}"/>
                </a:ext>
              </a:extLst>
            </p:cNvPr>
            <p:cNvGrpSpPr/>
            <p:nvPr/>
          </p:nvGrpSpPr>
          <p:grpSpPr>
            <a:xfrm>
              <a:off x="7982636" y="3217921"/>
              <a:ext cx="929218" cy="699765"/>
              <a:chOff x="2842466" y="4255478"/>
              <a:chExt cx="1993303" cy="1151791"/>
            </a:xfrm>
            <a:solidFill>
              <a:srgbClr val="FFC000"/>
            </a:solidFill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6211AE9-9CAC-647B-D768-DB096E916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466" y="4273062"/>
                <a:ext cx="2373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5B5B022-D7F4-2BE1-C90D-D092C40338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138" y="4255478"/>
                <a:ext cx="0" cy="115179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60C244B-6967-5E5D-23CD-40CD9DA9BBB0}"/>
                  </a:ext>
                </a:extLst>
              </p:cNvPr>
              <p:cNvSpPr/>
              <p:nvPr/>
            </p:nvSpPr>
            <p:spPr>
              <a:xfrm>
                <a:off x="3042138" y="4435724"/>
                <a:ext cx="1793631" cy="898642"/>
              </a:xfrm>
              <a:custGeom>
                <a:avLst/>
                <a:gdLst>
                  <a:gd name="connsiteX0" fmla="*/ 0 w 1793631"/>
                  <a:gd name="connsiteY0" fmla="*/ 0 h 852854"/>
                  <a:gd name="connsiteX1" fmla="*/ 1793631 w 1793631"/>
                  <a:gd name="connsiteY1" fmla="*/ 8793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  <a:gd name="connsiteX0" fmla="*/ 0 w 1793631"/>
                  <a:gd name="connsiteY0" fmla="*/ 0 h 852854"/>
                  <a:gd name="connsiteX1" fmla="*/ 1793631 w 1793631"/>
                  <a:gd name="connsiteY1" fmla="*/ 448 h 852854"/>
                  <a:gd name="connsiteX2" fmla="*/ 1793631 w 1793631"/>
                  <a:gd name="connsiteY2" fmla="*/ 694593 h 852854"/>
                  <a:gd name="connsiteX3" fmla="*/ 1195754 w 1793631"/>
                  <a:gd name="connsiteY3" fmla="*/ 694593 h 852854"/>
                  <a:gd name="connsiteX4" fmla="*/ 1195754 w 1793631"/>
                  <a:gd name="connsiteY4" fmla="*/ 852854 h 852854"/>
                  <a:gd name="connsiteX5" fmla="*/ 606669 w 1793631"/>
                  <a:gd name="connsiteY5" fmla="*/ 852854 h 852854"/>
                  <a:gd name="connsiteX6" fmla="*/ 606669 w 1793631"/>
                  <a:gd name="connsiteY6" fmla="*/ 685800 h 852854"/>
                  <a:gd name="connsiteX7" fmla="*/ 0 w 1793631"/>
                  <a:gd name="connsiteY7" fmla="*/ 685800 h 852854"/>
                  <a:gd name="connsiteX8" fmla="*/ 0 w 1793631"/>
                  <a:gd name="connsiteY8" fmla="*/ 0 h 8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631" h="852854">
                    <a:moveTo>
                      <a:pt x="0" y="0"/>
                    </a:moveTo>
                    <a:lnTo>
                      <a:pt x="1793631" y="448"/>
                    </a:lnTo>
                    <a:lnTo>
                      <a:pt x="1793631" y="694593"/>
                    </a:lnTo>
                    <a:lnTo>
                      <a:pt x="1195754" y="694593"/>
                    </a:lnTo>
                    <a:lnTo>
                      <a:pt x="1195754" y="852854"/>
                    </a:lnTo>
                    <a:lnTo>
                      <a:pt x="606669" y="852854"/>
                    </a:lnTo>
                    <a:lnTo>
                      <a:pt x="606669" y="685800"/>
                    </a:lnTo>
                    <a:lnTo>
                      <a:pt x="0" y="6858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F54B25-22C4-233D-2810-DF2C019BB84C}"/>
                </a:ext>
              </a:extLst>
            </p:cNvPr>
            <p:cNvSpPr txBox="1"/>
            <p:nvPr/>
          </p:nvSpPr>
          <p:spPr>
            <a:xfrm>
              <a:off x="8041617" y="3260352"/>
              <a:ext cx="969338" cy="63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200" dirty="0"/>
                <a:t>SSD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6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95" grpId="0" animBg="1"/>
      <p:bldP spid="206" grpId="0" animBg="1"/>
      <p:bldP spid="211" grpId="0"/>
      <p:bldP spid="212" grpId="0"/>
      <p:bldP spid="213" grpId="0"/>
      <p:bldP spid="214" grpId="0"/>
      <p:bldP spid="215" grpId="0"/>
      <p:bldP spid="216" grpId="0"/>
      <p:bldP spid="2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BE64-F5E4-C930-B849-51D87AF6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334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CXL to Pool Memory for Memory Utilization</a:t>
            </a:r>
            <a:endParaRPr lang="en-CN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9251D-DE97-95A7-5C46-4B2D16AE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DB3C-AEE1-5547-B414-BA537C1088FE}" type="slidenum">
              <a:rPr lang="en-CN" smtClean="0"/>
              <a:t>9</a:t>
            </a:fld>
            <a:endParaRPr lang="en-CN" dirty="0"/>
          </a:p>
        </p:txBody>
      </p: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647954B6-11EE-8928-8FE0-D3867A7F0FF5}"/>
              </a:ext>
            </a:extLst>
          </p:cNvPr>
          <p:cNvGrpSpPr/>
          <p:nvPr/>
        </p:nvGrpSpPr>
        <p:grpSpPr>
          <a:xfrm>
            <a:off x="762850" y="1956981"/>
            <a:ext cx="3126562" cy="1755896"/>
            <a:chOff x="756137" y="1954457"/>
            <a:chExt cx="3126562" cy="1755896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84FC52D4-220F-9BC8-AE1F-BF54F585CC5C}"/>
                </a:ext>
              </a:extLst>
            </p:cNvPr>
            <p:cNvSpPr/>
            <p:nvPr/>
          </p:nvSpPr>
          <p:spPr>
            <a:xfrm>
              <a:off x="756137" y="1954457"/>
              <a:ext cx="3126562" cy="1755896"/>
            </a:xfrm>
            <a:prstGeom prst="roundRect">
              <a:avLst/>
            </a:prstGeom>
            <a:solidFill>
              <a:srgbClr val="F6FAF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35F5B12-D8A4-0868-C897-E63D10599176}"/>
                </a:ext>
              </a:extLst>
            </p:cNvPr>
            <p:cNvSpPr/>
            <p:nvPr/>
          </p:nvSpPr>
          <p:spPr>
            <a:xfrm>
              <a:off x="2015832" y="2158459"/>
              <a:ext cx="558389" cy="626743"/>
            </a:xfrm>
            <a:prstGeom prst="roundRect">
              <a:avLst/>
            </a:prstGeom>
            <a:solidFill>
              <a:srgbClr val="5A5D6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9FAB754-ADC6-53EF-C680-889909098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5107" y="2072718"/>
              <a:ext cx="287759" cy="71931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8BDE4C2-3187-8387-9ABC-7DEC94E4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8746" y="2072718"/>
              <a:ext cx="287759" cy="719318"/>
            </a:xfrm>
            <a:prstGeom prst="rect">
              <a:avLst/>
            </a:prstGeom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E5E78F5-9266-2521-99C9-D60788D581F3}"/>
                </a:ext>
              </a:extLst>
            </p:cNvPr>
            <p:cNvCxnSpPr/>
            <p:nvPr/>
          </p:nvCxnSpPr>
          <p:spPr>
            <a:xfrm flipV="1">
              <a:off x="2126813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AC2B4E9-56FF-6E62-B54B-B66A81E4D6AA}"/>
                </a:ext>
              </a:extLst>
            </p:cNvPr>
            <p:cNvCxnSpPr/>
            <p:nvPr/>
          </p:nvCxnSpPr>
          <p:spPr>
            <a:xfrm flipV="1">
              <a:off x="2242359" y="2080017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29678A9-B8E0-F428-4082-42625B826683}"/>
                </a:ext>
              </a:extLst>
            </p:cNvPr>
            <p:cNvCxnSpPr/>
            <p:nvPr/>
          </p:nvCxnSpPr>
          <p:spPr>
            <a:xfrm flipV="1">
              <a:off x="2361133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43F859A-1456-E14A-F8AA-AA8CC4F714E5}"/>
                </a:ext>
              </a:extLst>
            </p:cNvPr>
            <p:cNvCxnSpPr/>
            <p:nvPr/>
          </p:nvCxnSpPr>
          <p:spPr>
            <a:xfrm flipV="1">
              <a:off x="2465394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EFF46D6-BC6C-57F7-CB0C-23FB68B57230}"/>
                </a:ext>
              </a:extLst>
            </p:cNvPr>
            <p:cNvCxnSpPr/>
            <p:nvPr/>
          </p:nvCxnSpPr>
          <p:spPr>
            <a:xfrm flipV="1">
              <a:off x="2126813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C8C3606-A683-1BA3-7E2B-E24D64BAC10C}"/>
                </a:ext>
              </a:extLst>
            </p:cNvPr>
            <p:cNvCxnSpPr/>
            <p:nvPr/>
          </p:nvCxnSpPr>
          <p:spPr>
            <a:xfrm flipV="1">
              <a:off x="2242359" y="2789267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7C3B8F7-249C-8876-08F5-8E9AC5C10759}"/>
                </a:ext>
              </a:extLst>
            </p:cNvPr>
            <p:cNvCxnSpPr/>
            <p:nvPr/>
          </p:nvCxnSpPr>
          <p:spPr>
            <a:xfrm flipV="1">
              <a:off x="2361133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60B5FA1-0652-B3AA-11B0-A8E05E64A96E}"/>
                </a:ext>
              </a:extLst>
            </p:cNvPr>
            <p:cNvCxnSpPr/>
            <p:nvPr/>
          </p:nvCxnSpPr>
          <p:spPr>
            <a:xfrm flipV="1">
              <a:off x="2465394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5D9C11F-A0FC-9119-9280-67ECED4D08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304516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516E882-1504-0DC8-E281-3617E9EE6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40797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380F787-B430-7EAD-A687-A0C054A19B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641659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C3638E2-507C-6C87-A688-5BC256DC4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52603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6FD10A1-24CE-5B3D-ED14-ABB0AF92F1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304516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7FF91ED-01AA-6C8D-5ABE-56F63CAEAC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40797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5B4F86C-D10F-C0F6-E420-F5149EE3ED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641659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557D9AD-0F88-3A8A-3230-5A311B7617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52603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84999CB8-2ABF-6D67-C749-60B041B25B8E}"/>
              </a:ext>
            </a:extLst>
          </p:cNvPr>
          <p:cNvSpPr txBox="1"/>
          <p:nvPr/>
        </p:nvSpPr>
        <p:spPr>
          <a:xfrm>
            <a:off x="1709227" y="1476470"/>
            <a:ext cx="1210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A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2A9EF343-8292-FAD1-F1F7-264A98A64B5A}"/>
              </a:ext>
            </a:extLst>
          </p:cNvPr>
          <p:cNvSpPr txBox="1"/>
          <p:nvPr/>
        </p:nvSpPr>
        <p:spPr>
          <a:xfrm>
            <a:off x="8873230" y="1463317"/>
            <a:ext cx="1214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B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A250E202-C308-D3D7-4A51-BC126853159E}"/>
              </a:ext>
            </a:extLst>
          </p:cNvPr>
          <p:cNvSpPr txBox="1"/>
          <p:nvPr/>
        </p:nvSpPr>
        <p:spPr>
          <a:xfrm>
            <a:off x="1629764" y="5833130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C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EC441F5-599C-8362-D6D8-A9FADFA3B75C}"/>
              </a:ext>
            </a:extLst>
          </p:cNvPr>
          <p:cNvSpPr txBox="1"/>
          <p:nvPr/>
        </p:nvSpPr>
        <p:spPr>
          <a:xfrm>
            <a:off x="9001573" y="5801778"/>
            <a:ext cx="124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Host D</a:t>
            </a: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415064B0-FE4F-492F-2ABF-333695BC4BBB}"/>
              </a:ext>
            </a:extLst>
          </p:cNvPr>
          <p:cNvGrpSpPr/>
          <p:nvPr/>
        </p:nvGrpSpPr>
        <p:grpSpPr>
          <a:xfrm>
            <a:off x="762850" y="4103490"/>
            <a:ext cx="3126562" cy="1755896"/>
            <a:chOff x="756137" y="1954457"/>
            <a:chExt cx="3126562" cy="1755896"/>
          </a:xfrm>
        </p:grpSpPr>
        <p:sp>
          <p:nvSpPr>
            <p:cNvPr id="246" name="Rounded Rectangle 245">
              <a:extLst>
                <a:ext uri="{FF2B5EF4-FFF2-40B4-BE49-F238E27FC236}">
                  <a16:creationId xmlns:a16="http://schemas.microsoft.com/office/drawing/2014/main" id="{BC8E3D37-5726-D350-BAB8-B351FDC8D683}"/>
                </a:ext>
              </a:extLst>
            </p:cNvPr>
            <p:cNvSpPr/>
            <p:nvPr/>
          </p:nvSpPr>
          <p:spPr>
            <a:xfrm>
              <a:off x="756137" y="1954457"/>
              <a:ext cx="3126562" cy="1755896"/>
            </a:xfrm>
            <a:prstGeom prst="roundRect">
              <a:avLst/>
            </a:prstGeom>
            <a:solidFill>
              <a:srgbClr val="F6FAF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ADBE5CFF-8AC5-1834-9714-B7BC07BBB4AB}"/>
                </a:ext>
              </a:extLst>
            </p:cNvPr>
            <p:cNvSpPr/>
            <p:nvPr/>
          </p:nvSpPr>
          <p:spPr>
            <a:xfrm>
              <a:off x="2015832" y="2158459"/>
              <a:ext cx="558389" cy="626743"/>
            </a:xfrm>
            <a:prstGeom prst="roundRect">
              <a:avLst/>
            </a:prstGeom>
            <a:solidFill>
              <a:srgbClr val="5A5D6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3DAA41FF-E3E8-F207-3ACA-8637D0667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5107" y="2072718"/>
              <a:ext cx="287759" cy="719318"/>
            </a:xfrm>
            <a:prstGeom prst="rect">
              <a:avLst/>
            </a:prstGeom>
          </p:spPr>
        </p:pic>
        <p:pic>
          <p:nvPicPr>
            <p:cNvPr id="249" name="Picture 248">
              <a:extLst>
                <a:ext uri="{FF2B5EF4-FFF2-40B4-BE49-F238E27FC236}">
                  <a16:creationId xmlns:a16="http://schemas.microsoft.com/office/drawing/2014/main" id="{419E2C09-20B0-3543-D3B4-D21ED40D5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8746" y="2072718"/>
              <a:ext cx="287759" cy="719318"/>
            </a:xfrm>
            <a:prstGeom prst="rect">
              <a:avLst/>
            </a:prstGeom>
          </p:spPr>
        </p:pic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B3422872-15BD-D7F1-E8C8-A8A10D6460BA}"/>
                </a:ext>
              </a:extLst>
            </p:cNvPr>
            <p:cNvCxnSpPr/>
            <p:nvPr/>
          </p:nvCxnSpPr>
          <p:spPr>
            <a:xfrm flipV="1">
              <a:off x="2126813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529DE908-3CCB-6D10-7597-28C2EF7D4DE8}"/>
                </a:ext>
              </a:extLst>
            </p:cNvPr>
            <p:cNvCxnSpPr/>
            <p:nvPr/>
          </p:nvCxnSpPr>
          <p:spPr>
            <a:xfrm flipV="1">
              <a:off x="2242359" y="2080017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FCA63DA2-B8C9-5F37-C8DE-A4F250F556AD}"/>
                </a:ext>
              </a:extLst>
            </p:cNvPr>
            <p:cNvCxnSpPr/>
            <p:nvPr/>
          </p:nvCxnSpPr>
          <p:spPr>
            <a:xfrm flipV="1">
              <a:off x="2361133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CB2FB2B-E668-5C32-3723-678FD6F59A74}"/>
                </a:ext>
              </a:extLst>
            </p:cNvPr>
            <p:cNvCxnSpPr/>
            <p:nvPr/>
          </p:nvCxnSpPr>
          <p:spPr>
            <a:xfrm flipV="1">
              <a:off x="2465394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0913C3A4-8AD5-01DB-A3E7-37CC97F083F6}"/>
                </a:ext>
              </a:extLst>
            </p:cNvPr>
            <p:cNvCxnSpPr/>
            <p:nvPr/>
          </p:nvCxnSpPr>
          <p:spPr>
            <a:xfrm flipV="1">
              <a:off x="2126813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071E415-E787-0D53-E8C7-BA04C39979E1}"/>
                </a:ext>
              </a:extLst>
            </p:cNvPr>
            <p:cNvCxnSpPr/>
            <p:nvPr/>
          </p:nvCxnSpPr>
          <p:spPr>
            <a:xfrm flipV="1">
              <a:off x="2242359" y="2789267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EAEC4405-5366-B1DE-3DDF-CBDF43A24782}"/>
                </a:ext>
              </a:extLst>
            </p:cNvPr>
            <p:cNvCxnSpPr/>
            <p:nvPr/>
          </p:nvCxnSpPr>
          <p:spPr>
            <a:xfrm flipV="1">
              <a:off x="2361133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84B584EF-9DB9-A1D3-266C-D3AD594F56F4}"/>
                </a:ext>
              </a:extLst>
            </p:cNvPr>
            <p:cNvCxnSpPr/>
            <p:nvPr/>
          </p:nvCxnSpPr>
          <p:spPr>
            <a:xfrm flipV="1">
              <a:off x="2465394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EBEDFC79-81A0-201E-B8B6-95083B11DB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304516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CDCEFC23-A6FD-DA92-BE99-33FE7D41FC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40797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13201A98-756F-69F5-A4B5-B6E9A66E4B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641659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8ECCC28E-AC84-B64C-684D-1296D7EE3A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52603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8007E645-044B-6C65-D4F8-1C1A0D2206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304516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4D2BB963-9EC8-042B-6F25-AE7F37FEE2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40797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94568C2B-B440-CA2B-67AC-C4D98B08DF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641659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785BEF15-46C8-6983-ADE9-EEA2DD978D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52603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4C6A460D-956A-0151-04D7-5A472AE13863}"/>
              </a:ext>
            </a:extLst>
          </p:cNvPr>
          <p:cNvGrpSpPr/>
          <p:nvPr/>
        </p:nvGrpSpPr>
        <p:grpSpPr>
          <a:xfrm>
            <a:off x="7914987" y="4072566"/>
            <a:ext cx="3126562" cy="1755896"/>
            <a:chOff x="756137" y="1954457"/>
            <a:chExt cx="3126562" cy="1755896"/>
          </a:xfrm>
        </p:grpSpPr>
        <p:sp>
          <p:nvSpPr>
            <p:cNvPr id="286" name="Rounded Rectangle 285">
              <a:extLst>
                <a:ext uri="{FF2B5EF4-FFF2-40B4-BE49-F238E27FC236}">
                  <a16:creationId xmlns:a16="http://schemas.microsoft.com/office/drawing/2014/main" id="{F942C624-5E5D-0446-E4B1-A56D500BD85E}"/>
                </a:ext>
              </a:extLst>
            </p:cNvPr>
            <p:cNvSpPr/>
            <p:nvPr/>
          </p:nvSpPr>
          <p:spPr>
            <a:xfrm>
              <a:off x="756137" y="1954457"/>
              <a:ext cx="3126562" cy="1755896"/>
            </a:xfrm>
            <a:prstGeom prst="roundRect">
              <a:avLst/>
            </a:prstGeom>
            <a:solidFill>
              <a:srgbClr val="F6FAF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287" name="Rounded Rectangle 286">
              <a:extLst>
                <a:ext uri="{FF2B5EF4-FFF2-40B4-BE49-F238E27FC236}">
                  <a16:creationId xmlns:a16="http://schemas.microsoft.com/office/drawing/2014/main" id="{7BE6F017-E538-4D5C-0016-1BCA599B9AE3}"/>
                </a:ext>
              </a:extLst>
            </p:cNvPr>
            <p:cNvSpPr/>
            <p:nvPr/>
          </p:nvSpPr>
          <p:spPr>
            <a:xfrm>
              <a:off x="2015832" y="2158459"/>
              <a:ext cx="558389" cy="626743"/>
            </a:xfrm>
            <a:prstGeom prst="roundRect">
              <a:avLst/>
            </a:prstGeom>
            <a:solidFill>
              <a:srgbClr val="5A5D6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7503B18B-FAD5-B42D-F5A3-C906995B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5107" y="2072718"/>
              <a:ext cx="287759" cy="719318"/>
            </a:xfrm>
            <a:prstGeom prst="rect">
              <a:avLst/>
            </a:prstGeom>
          </p:spPr>
        </p:pic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FA8B83DE-CF30-027E-0F34-461A81967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8746" y="2072718"/>
              <a:ext cx="287759" cy="719318"/>
            </a:xfrm>
            <a:prstGeom prst="rect">
              <a:avLst/>
            </a:prstGeom>
          </p:spPr>
        </p:pic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57D3767D-DA7C-3362-D035-9F48EE24A8AF}"/>
                </a:ext>
              </a:extLst>
            </p:cNvPr>
            <p:cNvCxnSpPr/>
            <p:nvPr/>
          </p:nvCxnSpPr>
          <p:spPr>
            <a:xfrm flipV="1">
              <a:off x="2126813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C0EAC302-6704-8B94-0728-2039E15F8DA1}"/>
                </a:ext>
              </a:extLst>
            </p:cNvPr>
            <p:cNvCxnSpPr/>
            <p:nvPr/>
          </p:nvCxnSpPr>
          <p:spPr>
            <a:xfrm flipV="1">
              <a:off x="2242359" y="2080017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839AC572-1A60-BFB6-799C-2F6C3DC20B62}"/>
                </a:ext>
              </a:extLst>
            </p:cNvPr>
            <p:cNvCxnSpPr/>
            <p:nvPr/>
          </p:nvCxnSpPr>
          <p:spPr>
            <a:xfrm flipV="1">
              <a:off x="2361133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48E76586-2D95-0332-32D4-F7E60BB62FFD}"/>
                </a:ext>
              </a:extLst>
            </p:cNvPr>
            <p:cNvCxnSpPr/>
            <p:nvPr/>
          </p:nvCxnSpPr>
          <p:spPr>
            <a:xfrm flipV="1">
              <a:off x="2465394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463F3A68-A8C2-D36A-BF4E-B310D886CC3F}"/>
                </a:ext>
              </a:extLst>
            </p:cNvPr>
            <p:cNvCxnSpPr/>
            <p:nvPr/>
          </p:nvCxnSpPr>
          <p:spPr>
            <a:xfrm flipV="1">
              <a:off x="2126813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D4EC5FF2-91D9-8F16-B988-41879C3E8915}"/>
                </a:ext>
              </a:extLst>
            </p:cNvPr>
            <p:cNvCxnSpPr/>
            <p:nvPr/>
          </p:nvCxnSpPr>
          <p:spPr>
            <a:xfrm flipV="1">
              <a:off x="2242359" y="2789267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1316C6BB-07C0-DA15-3C2F-A6D0F95C49DC}"/>
                </a:ext>
              </a:extLst>
            </p:cNvPr>
            <p:cNvCxnSpPr/>
            <p:nvPr/>
          </p:nvCxnSpPr>
          <p:spPr>
            <a:xfrm flipV="1">
              <a:off x="2361133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0A7AC8DB-88F8-A6F2-EDF8-4C7A4A2CAF77}"/>
                </a:ext>
              </a:extLst>
            </p:cNvPr>
            <p:cNvCxnSpPr/>
            <p:nvPr/>
          </p:nvCxnSpPr>
          <p:spPr>
            <a:xfrm flipV="1">
              <a:off x="2465394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DEAD77F-D68C-9CBF-FF96-9D656A4FB7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304516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6BD690C6-768E-C70E-9709-197AEFB798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40797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601CA92F-20F7-8363-1852-771C718C3F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641659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90839C56-179C-78FE-273E-8F196A1E30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52603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CFED0076-D72F-9182-D145-B553185B2E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304516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2DA64CD7-0B95-3211-7429-EA6028E8C5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40797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1BAB83A1-CAE4-95BE-4AB4-04AABF8774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641659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ED3520DD-5CB2-6298-6B85-3470432E6D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52603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F7A3D50D-DBAF-93C8-F411-377A99C1BCA0}"/>
              </a:ext>
            </a:extLst>
          </p:cNvPr>
          <p:cNvGrpSpPr/>
          <p:nvPr/>
        </p:nvGrpSpPr>
        <p:grpSpPr>
          <a:xfrm>
            <a:off x="7914987" y="1956981"/>
            <a:ext cx="3126562" cy="1755896"/>
            <a:chOff x="756137" y="1954457"/>
            <a:chExt cx="3126562" cy="1755896"/>
          </a:xfrm>
        </p:grpSpPr>
        <p:sp>
          <p:nvSpPr>
            <p:cNvPr id="366" name="Rounded Rectangle 365">
              <a:extLst>
                <a:ext uri="{FF2B5EF4-FFF2-40B4-BE49-F238E27FC236}">
                  <a16:creationId xmlns:a16="http://schemas.microsoft.com/office/drawing/2014/main" id="{620C779D-D1C4-0CFF-4AD0-1EF339C43A08}"/>
                </a:ext>
              </a:extLst>
            </p:cNvPr>
            <p:cNvSpPr/>
            <p:nvPr/>
          </p:nvSpPr>
          <p:spPr>
            <a:xfrm>
              <a:off x="756137" y="1954457"/>
              <a:ext cx="3126562" cy="1755896"/>
            </a:xfrm>
            <a:prstGeom prst="roundRect">
              <a:avLst/>
            </a:prstGeom>
            <a:solidFill>
              <a:srgbClr val="F6FAF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367" name="Rounded Rectangle 366">
              <a:extLst>
                <a:ext uri="{FF2B5EF4-FFF2-40B4-BE49-F238E27FC236}">
                  <a16:creationId xmlns:a16="http://schemas.microsoft.com/office/drawing/2014/main" id="{B90B30B7-E6DB-E938-0CB7-EBD143FDAF36}"/>
                </a:ext>
              </a:extLst>
            </p:cNvPr>
            <p:cNvSpPr/>
            <p:nvPr/>
          </p:nvSpPr>
          <p:spPr>
            <a:xfrm>
              <a:off x="2015832" y="2158459"/>
              <a:ext cx="558389" cy="626743"/>
            </a:xfrm>
            <a:prstGeom prst="roundRect">
              <a:avLst/>
            </a:prstGeom>
            <a:solidFill>
              <a:srgbClr val="5A5D6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 dirty="0"/>
            </a:p>
          </p:txBody>
        </p:sp>
        <p:pic>
          <p:nvPicPr>
            <p:cNvPr id="368" name="Picture 367">
              <a:extLst>
                <a:ext uri="{FF2B5EF4-FFF2-40B4-BE49-F238E27FC236}">
                  <a16:creationId xmlns:a16="http://schemas.microsoft.com/office/drawing/2014/main" id="{644F3B6E-8325-C553-1AA9-A24925C31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5107" y="2072718"/>
              <a:ext cx="287759" cy="719318"/>
            </a:xfrm>
            <a:prstGeom prst="rect">
              <a:avLst/>
            </a:prstGeom>
          </p:spPr>
        </p:pic>
        <p:pic>
          <p:nvPicPr>
            <p:cNvPr id="369" name="Picture 368">
              <a:extLst>
                <a:ext uri="{FF2B5EF4-FFF2-40B4-BE49-F238E27FC236}">
                  <a16:creationId xmlns:a16="http://schemas.microsoft.com/office/drawing/2014/main" id="{CB12FCB8-35E3-7624-D8F3-E40598CAA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8746" y="2072718"/>
              <a:ext cx="287759" cy="719318"/>
            </a:xfrm>
            <a:prstGeom prst="rect">
              <a:avLst/>
            </a:prstGeom>
          </p:spPr>
        </p:pic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312E041E-8FD4-D800-A9AE-3FBD3B0C142A}"/>
                </a:ext>
              </a:extLst>
            </p:cNvPr>
            <p:cNvCxnSpPr/>
            <p:nvPr/>
          </p:nvCxnSpPr>
          <p:spPr>
            <a:xfrm flipV="1">
              <a:off x="2126813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D6C21300-DA41-2709-8B26-99231856DC2D}"/>
                </a:ext>
              </a:extLst>
            </p:cNvPr>
            <p:cNvCxnSpPr/>
            <p:nvPr/>
          </p:nvCxnSpPr>
          <p:spPr>
            <a:xfrm flipV="1">
              <a:off x="2242359" y="2080017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582092D8-E829-40E9-7E44-02F1612C9B56}"/>
                </a:ext>
              </a:extLst>
            </p:cNvPr>
            <p:cNvCxnSpPr/>
            <p:nvPr/>
          </p:nvCxnSpPr>
          <p:spPr>
            <a:xfrm flipV="1">
              <a:off x="2361133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DCA096BF-9BFB-CA53-5E52-589AD4F988F7}"/>
                </a:ext>
              </a:extLst>
            </p:cNvPr>
            <p:cNvCxnSpPr/>
            <p:nvPr/>
          </p:nvCxnSpPr>
          <p:spPr>
            <a:xfrm flipV="1">
              <a:off x="2465394" y="207913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05DEECC4-463B-1CA8-3A9F-988F6EA0B118}"/>
                </a:ext>
              </a:extLst>
            </p:cNvPr>
            <p:cNvCxnSpPr/>
            <p:nvPr/>
          </p:nvCxnSpPr>
          <p:spPr>
            <a:xfrm flipV="1">
              <a:off x="2126813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E521E3D0-61FC-3393-5DF3-A82CB789F5B6}"/>
                </a:ext>
              </a:extLst>
            </p:cNvPr>
            <p:cNvCxnSpPr/>
            <p:nvPr/>
          </p:nvCxnSpPr>
          <p:spPr>
            <a:xfrm flipV="1">
              <a:off x="2242359" y="2789267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D15C2617-6D1B-C913-8414-B7F40EE7D0C4}"/>
                </a:ext>
              </a:extLst>
            </p:cNvPr>
            <p:cNvCxnSpPr/>
            <p:nvPr/>
          </p:nvCxnSpPr>
          <p:spPr>
            <a:xfrm flipV="1">
              <a:off x="2361133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BC438E9-90D5-9512-359E-BB4DEA412418}"/>
                </a:ext>
              </a:extLst>
            </p:cNvPr>
            <p:cNvCxnSpPr/>
            <p:nvPr/>
          </p:nvCxnSpPr>
          <p:spPr>
            <a:xfrm flipV="1">
              <a:off x="2465394" y="2788385"/>
              <a:ext cx="0" cy="8209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6E4E3F9E-A828-7CB5-368F-948A337C93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304516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5BFB497A-4A4E-8969-D91B-7B21485BA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40797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398FB28F-03A5-FE2A-4822-B66721BF43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641659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E3469184-9DE0-03C9-2E69-E760F95B99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4222" y="252603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6C0F1442-C3BC-923E-7E95-0CFF9C6345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304516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6A9CC311-5CB3-CEC4-F8EF-D9AEF830CB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40797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41F66AEA-4DAF-3E3E-043A-B7F10E20D4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641659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5CAED57D-938E-071E-E179-89AC2AA71F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936" y="2526032"/>
              <a:ext cx="738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1769ABED-8144-2B17-5B81-2B7B98605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365" y="2072718"/>
            <a:ext cx="287759" cy="7193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AF7359-ED2E-1F39-6360-99B3DBC7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96" y="2072718"/>
            <a:ext cx="287759" cy="719318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4B6256C0-928F-B240-6F03-780FEFB01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365" y="4219227"/>
            <a:ext cx="287759" cy="719318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26BFEAF7-D300-55DC-06FA-659593615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96" y="4219227"/>
            <a:ext cx="287759" cy="719318"/>
          </a:xfrm>
          <a:prstGeom prst="rect">
            <a:avLst/>
          </a:prstGeom>
        </p:spPr>
      </p:pic>
      <p:pic>
        <p:nvPicPr>
          <p:cNvPr id="323" name="Picture 322">
            <a:extLst>
              <a:ext uri="{FF2B5EF4-FFF2-40B4-BE49-F238E27FC236}">
                <a16:creationId xmlns:a16="http://schemas.microsoft.com/office/drawing/2014/main" id="{D17C7C14-A2BD-302D-1B15-1A363D32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502" y="4188303"/>
            <a:ext cx="287759" cy="719318"/>
          </a:xfrm>
          <a:prstGeom prst="rect">
            <a:avLst/>
          </a:prstGeom>
        </p:spPr>
      </p:pic>
      <p:pic>
        <p:nvPicPr>
          <p:cNvPr id="324" name="Picture 323">
            <a:extLst>
              <a:ext uri="{FF2B5EF4-FFF2-40B4-BE49-F238E27FC236}">
                <a16:creationId xmlns:a16="http://schemas.microsoft.com/office/drawing/2014/main" id="{EB682F28-0700-C74F-D1E2-E7E194813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933" y="4188303"/>
            <a:ext cx="287759" cy="719318"/>
          </a:xfrm>
          <a:prstGeom prst="rect">
            <a:avLst/>
          </a:prstGeom>
        </p:spPr>
      </p:pic>
      <p:pic>
        <p:nvPicPr>
          <p:cNvPr id="403" name="Picture 402">
            <a:extLst>
              <a:ext uri="{FF2B5EF4-FFF2-40B4-BE49-F238E27FC236}">
                <a16:creationId xmlns:a16="http://schemas.microsoft.com/office/drawing/2014/main" id="{C6DFE56D-E75A-8D6B-0F16-FFAF90A7E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502" y="2072718"/>
            <a:ext cx="287759" cy="719318"/>
          </a:xfrm>
          <a:prstGeom prst="rect">
            <a:avLst/>
          </a:prstGeom>
        </p:spPr>
      </p:pic>
      <p:pic>
        <p:nvPicPr>
          <p:cNvPr id="404" name="Picture 403">
            <a:extLst>
              <a:ext uri="{FF2B5EF4-FFF2-40B4-BE49-F238E27FC236}">
                <a16:creationId xmlns:a16="http://schemas.microsoft.com/office/drawing/2014/main" id="{A283DC85-F3F7-2803-D0E8-0E1BF9153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933" y="2072718"/>
            <a:ext cx="287759" cy="7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27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22806</TotalTime>
  <Words>3351</Words>
  <Application>Microsoft Macintosh PowerPoint</Application>
  <PresentationFormat>Widescreen</PresentationFormat>
  <Paragraphs>493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Consolas</vt:lpstr>
      <vt:lpstr>Office Theme</vt:lpstr>
      <vt:lpstr>Oasis: Pooling PCIe Devices Over CXL to Boost Utilization</vt:lpstr>
      <vt:lpstr>Executive Summary</vt:lpstr>
      <vt:lpstr>Lots of Work on CPU and Memory Utilization</vt:lpstr>
      <vt:lpstr>PCIe Devices Are Underutilized at Peak</vt:lpstr>
      <vt:lpstr>Overprovisioning Causes Low Utilization</vt:lpstr>
      <vt:lpstr>Pooling PCIe to Boost Utilization</vt:lpstr>
      <vt:lpstr>Pooling PCIe to Boost Utilization</vt:lpstr>
      <vt:lpstr>PCIe Switches Are Expensive, RDMA Is Limited</vt:lpstr>
      <vt:lpstr>CXL to Pool Memory for Memory Utilization</vt:lpstr>
      <vt:lpstr>CXL to Pool Memory for Memory Utilization</vt:lpstr>
      <vt:lpstr>CXL Pools Pay Off in Memory Savings</vt:lpstr>
      <vt:lpstr>CXL to Pool Memory</vt:lpstr>
      <vt:lpstr>CXL to Pool Memory… and Now PCIe!</vt:lpstr>
      <vt:lpstr>Oasis: Pooling PCIe Devices Over CXL</vt:lpstr>
      <vt:lpstr>Oasis Benefits Utilization and Fault Tolerance</vt:lpstr>
      <vt:lpstr>Oasis’s Datapath Over CXL Pools</vt:lpstr>
      <vt:lpstr>Challenge: Lack of Cache Coherence</vt:lpstr>
      <vt:lpstr>NIC Pooling Evaluation</vt:lpstr>
      <vt:lpstr>Baseline vs. Oasis: Host A ↔ Client Host</vt:lpstr>
      <vt:lpstr>Oasis Incurs 3-4 μs Overhead</vt:lpstr>
      <vt:lpstr>Can Oasis Fail Over Between NICs?</vt:lpstr>
      <vt:lpstr>Oasis Fails Over Between NICs in 38 ms </vt:lpstr>
      <vt:lpstr>Executive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yz3626</dc:creator>
  <cp:lastModifiedBy>yz3626</cp:lastModifiedBy>
  <cp:revision>926</cp:revision>
  <dcterms:created xsi:type="dcterms:W3CDTF">2025-06-11T17:41:45Z</dcterms:created>
  <dcterms:modified xsi:type="dcterms:W3CDTF">2025-10-21T17:42:44Z</dcterms:modified>
</cp:coreProperties>
</file>